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2"/>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Lst>
  <p:sldSz cx="18288000" cy="10287000"/>
  <p:notesSz cx="6858000" cy="9144000"/>
  <p:embeddedFontLst>
    <p:embeddedFont>
      <p:font typeface="Calibri" panose="020F0502020204030204" pitchFamily="34" charset="0"/>
      <p:regular r:id="rId43"/>
      <p:bold r:id="rId44"/>
      <p:italic r:id="rId45"/>
      <p:boldItalic r:id="rId46"/>
    </p:embeddedFont>
    <p:embeddedFont>
      <p:font typeface="HK Grotesk Light" panose="020B0604020202020204" charset="0"/>
      <p:regular r:id="rId47"/>
    </p:embeddedFont>
    <p:embeddedFont>
      <p:font typeface="HK Grotesk Light Bold" panose="020B0604020202020204" charset="0"/>
      <p:regular r:id="rId48"/>
    </p:embeddedFont>
    <p:embeddedFont>
      <p:font typeface="HK Grotesk Medium" panose="020B0604020202020204" charset="0"/>
      <p:regular r:id="rId49"/>
    </p:embeddedFont>
    <p:embeddedFont>
      <p:font typeface="HK Grotesk Medium Bold" panose="020B0604020202020204" charset="0"/>
      <p:regular r:id="rId50"/>
    </p:embeddedFont>
    <p:embeddedFont>
      <p:font typeface="HK Grotesk Medium Italics"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Overview of the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And because the TV show is popular it will be easy to sell to the investors or game publishing companies.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talking about the development part, I have chosen Feature Driven Development to build this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FDD is an iterative model for developing software. It focuses 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 is a basic flowchart for the process. </a:t>
            </a:r>
          </a:p>
          <a:p>
            <a:pPr lvl="0"/>
            <a:r>
              <a:rPr lang="en-US"/>
              <a:t>At first, we design the high-level model of the software.</a:t>
            </a:r>
          </a:p>
          <a:p>
            <a:pPr lvl="0"/>
            <a:r>
              <a:rPr lang="en-US"/>
              <a:t>Then, we list down all the features of the software.</a:t>
            </a:r>
          </a:p>
          <a:p>
            <a:pPr lvl="0"/>
            <a:r>
              <a:rPr lang="en-US"/>
              <a:t>After that, we plan those features.</a:t>
            </a:r>
          </a:p>
          <a:p>
            <a:pPr lvl="0"/>
            <a:r>
              <a:rPr lang="en-US"/>
              <a:t>Then, we develop the software development feature-by-feature.</a:t>
            </a:r>
          </a:p>
          <a:p>
            <a:pPr lvl="0"/>
            <a:r>
              <a:rPr lang="en-US"/>
              <a:t>If something goes wrong or any feedback is inputted, we reiterate the process for that particular feature.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 chose FDD because,</a:t>
            </a:r>
          </a:p>
          <a:p>
            <a:pPr lvl="0"/>
            <a:r>
              <a:rPr lang="en-US"/>
              <a:t>I am planning to build this game level-by-level, so, it will be easier to track bugs.</a:t>
            </a:r>
          </a:p>
          <a:p>
            <a:pPr lvl="0"/>
            <a:r>
              <a:rPr lang="en-US"/>
              <a:t>It will allow me to scrap the bad code and redevelop code for a particular level or feature.</a:t>
            </a:r>
          </a:p>
          <a:p>
            <a:pPr lvl="0"/>
            <a:r>
              <a:rPr lang="en-US"/>
              <a:t>And at last, FDD is highly scalable, and it involves minimum complexity of the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Project stakeholders!</a:t>
            </a:r>
          </a:p>
          <a:p>
            <a:pPr lvl="0"/>
            <a:r>
              <a:rPr lang="en-US"/>
              <a:t>So, stakeholders are the people who are affected by a software development project.</a:t>
            </a:r>
          </a:p>
          <a:p>
            <a:pPr lvl="0"/>
            <a:r>
              <a:rPr lang="en-US"/>
              <a:t>Stakeholders are categorized into two categories which are - </a:t>
            </a:r>
          </a:p>
          <a:p>
            <a:pPr lvl="0"/>
            <a:r>
              <a:rPr lang="en-US"/>
              <a:t>primary stakeholders and secondary stakeholders.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Primary stakeholders for my game would be the game publishing companies like Activision Blizzard, Tencent Games and also me because I will be developing and testing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Secondary stakeholders will be the competitors, mostly other video games like Zork which a text-based RPG game and also the users of my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User persona!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Persona is basically the user for whom my game is made.</a:t>
            </a:r>
          </a:p>
          <a:p>
            <a:pPr lvl="0"/>
            <a:r>
              <a:rPr lang="en-US"/>
              <a:t>So, the target audience for my game will be teenagers who go to high school and love to watch Netflix and play video games.</a:t>
            </a:r>
          </a:p>
          <a:p>
            <a:pPr lvl="0"/>
            <a:r>
              <a:rPr lang="en-US"/>
              <a:t>I have named the persona as John Doe, his is 17, and from Norwich.</a:t>
            </a:r>
          </a:p>
          <a:p>
            <a:pPr lvl="0"/>
            <a:r>
              <a:rPr lang="en-US"/>
              <a:t>He wants to be popular in school. He is in constant search for new TV shows and video games, so that he could talk to his friends about it.</a:t>
            </a:r>
          </a:p>
          <a:p>
            <a:pPr lvl="0"/>
            <a:r>
              <a:rPr lang="en-US"/>
              <a:t>He is frustrated when anyone ignores him and when he is unable to find unique video games or TV shows.</a:t>
            </a:r>
          </a:p>
          <a:p>
            <a:pPr lvl="0"/>
            <a:r>
              <a:rPr lang="en-US"/>
              <a:t>His favorite video games are GTA V, which is a RPG, Zork, a text-based RPG and Far Cry.</a:t>
            </a:r>
          </a:p>
          <a:p>
            <a:pPr lvl="0"/>
            <a:r>
              <a:rPr lang="en-US"/>
              <a:t>His favorite TV shows are Squid Game and Money Heist.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the game starts with character creation.  </a:t>
            </a:r>
          </a:p>
          <a:p>
            <a:pPr lvl="0"/>
            <a:r>
              <a:rPr lang="en-US" dirty="0"/>
              <a:t>User can choose one from three super-powers which are 'Enhanced Vision', 'God Reflexes' and 'Super Strength' for his character. </a:t>
            </a:r>
          </a:p>
          <a:p>
            <a:pPr lvl="0"/>
            <a:r>
              <a:rPr lang="en-US" dirty="0"/>
              <a:t>The game is split into three levels (stages) which are 'Maze Escape', 'Stepping Glass Stones' and 'Rock, paper, scissors'.</a:t>
            </a:r>
          </a:p>
          <a:p>
            <a:pPr lvl="0"/>
            <a:r>
              <a:rPr lang="en-US" dirty="0"/>
              <a:t>The game starts with four players including one user and three bots.</a:t>
            </a:r>
          </a:p>
          <a:p>
            <a:pPr lvl="0"/>
            <a:r>
              <a:rPr lang="en-US" dirty="0"/>
              <a:t>Every super-power has its own advantages over others, in a particular level (stage).</a:t>
            </a:r>
          </a:p>
          <a:p>
            <a:pPr lvl="0"/>
            <a:r>
              <a:rPr lang="en-US" dirty="0"/>
              <a:t>Players will be eliminated at the end of each level, hence, the last man standing wins the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Empathy map of John Doe.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John constantly thinks about his favorite TV show, popular video games and he is always excited and feels like an insider.</a:t>
            </a:r>
          </a:p>
          <a:p>
            <a:pPr lvl="0"/>
            <a:r>
              <a:rPr lang="en-US"/>
              <a:t>He hears that Squid game is the best TV show, Zork game is cool and stuff like that.</a:t>
            </a:r>
          </a:p>
          <a:p>
            <a:pPr lvl="0"/>
            <a:r>
              <a:rPr lang="en-US"/>
              <a:t>He sees people around him talk about TV shows and video games. He watches Netflix and gameplay videos on YouTube.</a:t>
            </a:r>
          </a:p>
          <a:p>
            <a:pPr lvl="0"/>
            <a:r>
              <a:rPr lang="en-US"/>
              <a:t>He says that he likes adventure games and agrees that Squid Game is the best TV show. </a:t>
            </a:r>
          </a:p>
          <a:p>
            <a:pPr lvl="0"/>
            <a:r>
              <a:rPr lang="en-US"/>
              <a:t>He searches for new video games in his spare time.</a:t>
            </a:r>
          </a:p>
          <a:p>
            <a:pPr lvl="0"/>
            <a:r>
              <a:rPr lang="en-US"/>
              <a:t>His pain points are that it is tough to find unique RPG games, and everyone is bored of Squid Game discussions, he wants something new related to his favorite TV show.</a:t>
            </a:r>
          </a:p>
          <a:p>
            <a:pPr lvl="0"/>
            <a:r>
              <a:rPr lang="en-US"/>
              <a:t>If he is introduced to the game which I am developing he is definitely going to try it and he will be sharing it with others.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MoSCoW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24</a:t>
            </a:fld>
            <a:endParaRPr lang="cs-CZ"/>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MoSCoW analysis, is a popular prioritization technique for managing requirements in the software. </a:t>
            </a:r>
          </a:p>
          <a:p>
            <a:pPr lvl="0"/>
            <a:r>
              <a:rPr lang="en-US"/>
              <a:t>The acronym MoSCoW represents four categories of initiatives: must-have, should-have, could-have, and won't-have right now in the software.</a:t>
            </a:r>
          </a:p>
          <a:p>
            <a:pPr lvl="0"/>
            <a:r>
              <a:rPr lang="en-US"/>
              <a:t>So, my game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25</a:t>
            </a:fld>
            <a:endParaRPr lang="cs-CZ"/>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Software Dependencies!</a:t>
            </a:r>
          </a:p>
          <a:p>
            <a:pPr lvl="0"/>
            <a:r>
              <a:rPr lang="en-US"/>
              <a:t>While developing the game, we will be needing a few open source libraries like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Like TinyDB, it is a used for key-value based storage of data. This will help in achieving the multi-user functionality in the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27</a:t>
            </a:fld>
            <a:endParaRPr lang="cs-CZ"/>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Another is a sound player library called 'playsound'. It will be used for playing suspense or thriller music in the background to give an immersive experience to the user.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28</a:t>
            </a:fld>
            <a:endParaRPr lang="cs-CZ"/>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 2D graphics library called 'Turtle' will be used to create 2D faces in character creation part of the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29</a:t>
            </a:fld>
            <a:endParaRPr lang="cs-CZ"/>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Also, a text color library called 'Colorama' will be used to change the color of the text in terminal. So, for example if a player is eliminated the message will be shown in red color. This will provide an immersive experience to the user.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30</a:t>
            </a:fld>
            <a:endParaRPr lang="cs-CZ"/>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Use case diagram for the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31</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Game stages!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the game represented by the big rectangle in white, it the scope of the system everything inside it happens inside the system, anything outside it not a part of the system.</a:t>
            </a:r>
          </a:p>
          <a:p>
            <a:pPr lvl="0"/>
            <a:r>
              <a:rPr lang="en-US"/>
              <a:t>The three stick figures are called actors. The actors will be the users of the game. Users are categorized into new users and returning users.</a:t>
            </a:r>
          </a:p>
          <a:p>
            <a:pPr lvl="0"/>
            <a:r>
              <a:rPr lang="en-US"/>
              <a:t>There are four main use cases in the system which are New Game, Exit Game, Save &amp; Exit Game and Resume Game.</a:t>
            </a:r>
          </a:p>
          <a:p>
            <a:pPr lvl="0"/>
            <a:r>
              <a:rPr lang="en-US"/>
              <a:t>Use case represents an action within the system.</a:t>
            </a:r>
          </a:p>
          <a:p>
            <a:pPr lvl="0"/>
            <a:r>
              <a:rPr lang="en-US"/>
              <a:t>There is an association relationship between the user and the four main use cases which is showed by solid straight lines.</a:t>
            </a:r>
          </a:p>
          <a:p>
            <a:pPr lvl="0"/>
            <a:r>
              <a:rPr lang="en-US"/>
              <a:t>When a user starts a new game, he is taken to character creation part of the game. Character creation use case is dependent on New Game use case so it is called an include relationship. When the user is playing a level he might get eliminated or advance ahead. For example if he is at level one he may get eliminated and the game will exit, so the level 1 use case and exit game use case has an extend relationship as shown in the diagram.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32</a:t>
            </a:fld>
            <a:endParaRPr lang="cs-CZ"/>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Textual use case for resume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33</a:t>
            </a:fld>
            <a:endParaRPr lang="cs-CZ"/>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the goal is to enable the user to resume game from last saved checkpoint. There are no pre-conditions. </a:t>
            </a:r>
          </a:p>
          <a:p>
            <a:pPr lvl="0"/>
            <a:r>
              <a:rPr lang="en-US"/>
              <a:t>The trigger point for this event is when the user types in 'Resume Game' in the terminal.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34</a:t>
            </a:fld>
            <a:endParaRPr lang="cs-CZ"/>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 are the successful and unsuccessful paths for the event.</a:t>
            </a:r>
          </a:p>
          <a:p>
            <a:pPr lvl="0"/>
            <a:r>
              <a:rPr lang="en-US"/>
              <a:t>When it is successful game is resumed and when it is not the user is redirected to the home screen and shown an error message.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35</a:t>
            </a:fld>
            <a:endParaRPr lang="cs-CZ"/>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Sequence diagrams describes how—and in what order—a group of objects works together.</a:t>
            </a:r>
          </a:p>
          <a:p>
            <a:pPr lvl="0"/>
            <a:endParaRPr lang="en-US"/>
          </a:p>
          <a:p>
            <a:pPr lvl="0"/>
            <a:r>
              <a:rPr lang="en-US"/>
              <a:t>Describe it first.</a:t>
            </a:r>
          </a:p>
          <a:p>
            <a:pPr lvl="0"/>
            <a:endParaRPr lang="en-US"/>
          </a:p>
          <a:p>
            <a:pPr lvl="0"/>
            <a:r>
              <a:rPr lang="en-US"/>
              <a:t>As we can see from the diagram, for this process the database of the system is approximately as active as the application program itself, as there are a lot of read operations.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37</a:t>
            </a:fld>
            <a:endParaRPr lang="cs-CZ"/>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here is the activity diagram for the same process.</a:t>
            </a:r>
          </a:p>
          <a:p>
            <a:pPr lvl="0"/>
            <a:r>
              <a:rPr lang="en-US"/>
              <a:t>Activity diagrams represents the flow control among the activities in the system.</a:t>
            </a:r>
          </a:p>
          <a:p>
            <a:pPr lvl="0"/>
            <a:r>
              <a:rPr lang="en-US"/>
              <a:t>The black dot at the top is start node and the black dot surrounded by an outline is the stop node. This is where the flow terminates.</a:t>
            </a:r>
          </a:p>
          <a:p>
            <a:pPr lvl="0"/>
            <a:r>
              <a:rPr lang="en-US"/>
              <a:t>Rounded rectangles are the activity symbols which represents different activities.</a:t>
            </a:r>
          </a:p>
          <a:p>
            <a:pPr lvl="0"/>
            <a:r>
              <a:rPr lang="en-US"/>
              <a:t>Solid lines with arrows are called control lines, directing the flow of activities.</a:t>
            </a:r>
          </a:p>
          <a:p>
            <a:pPr lvl="0"/>
            <a:r>
              <a:rPr lang="en-US"/>
              <a:t>Diamonds represents the conditions.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39</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is the first stage of the game. Four players will be put into a maze. The goal is to escape the maze, by analyzing hints from the surrounding. Players who won't be able to escape the maze will be eliminated.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It is the second stage of the game. Players will have to cross a bridge made of glass panels. Task is to make a way safely across the bridge, choosing from the left or right panel at each step.</a:t>
            </a:r>
          </a:p>
          <a:p>
            <a:pPr lvl="0"/>
            <a:r>
              <a:rPr lang="en-US"/>
              <a:t>This stage is like the game shown in the TV show 'Squid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It is the final stage of the game. Players will have to play a simple game of rock, paper, scissors. Those who lose are eliminated. Winner of this stage wins the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Why I chose to build 'Another Squid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One of main reason is that the TV show 'Squid Game' is one of the top trending shows on Netflix.</a:t>
            </a:r>
          </a:p>
          <a:p>
            <a:pPr lvl="0"/>
            <a:r>
              <a:rPr lang="en-US"/>
              <a:t>I found this information on collider.com.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As the TV show is popular among young adults, they would love to play 'Another Squid Game'.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3.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jpe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jpe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9.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jpe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7.jpe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8.jpe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365" t="3365" r="2038" b="2038"/>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3"/>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3"/>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3"/>
          <a:srcRect/>
          <a:stretch>
            <a:fillRect/>
          </a:stretch>
        </p:blipFill>
        <p:spPr>
          <a:xfrm>
            <a:off x="761085" y="8931720"/>
            <a:ext cx="600037" cy="599287"/>
          </a:xfrm>
          <a:prstGeom prst="rect">
            <a:avLst/>
          </a:prstGeom>
        </p:spPr>
      </p:pic>
      <p:grpSp>
        <p:nvGrpSpPr>
          <p:cNvPr id="7" name="Group 7"/>
          <p:cNvGrpSpPr/>
          <p:nvPr/>
        </p:nvGrpSpPr>
        <p:grpSpPr>
          <a:xfrm>
            <a:off x="4067448" y="4008399"/>
            <a:ext cx="10153105" cy="2841701"/>
            <a:chOff x="0" y="0"/>
            <a:chExt cx="13537473" cy="3788935"/>
          </a:xfrm>
        </p:grpSpPr>
        <p:sp>
          <p:nvSpPr>
            <p:cNvPr id="8" name="TextBox 8"/>
            <p:cNvSpPr txBox="1"/>
            <p:nvPr/>
          </p:nvSpPr>
          <p:spPr>
            <a:xfrm>
              <a:off x="0" y="0"/>
              <a:ext cx="13537473" cy="260096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Applications Programming: Assignment 1</a:t>
              </a:r>
            </a:p>
          </p:txBody>
        </p:sp>
        <p:pic>
          <p:nvPicPr>
            <p:cNvPr id="9" name="Picture 9"/>
            <p:cNvPicPr>
              <a:picLocks noChangeAspect="1"/>
            </p:cNvPicPr>
            <p:nvPr/>
          </p:nvPicPr>
          <p:blipFill>
            <a:blip r:embed="rId4"/>
            <a:srcRect/>
            <a:stretch>
              <a:fillRect/>
            </a:stretch>
          </p:blipFill>
          <p:spPr>
            <a:xfrm>
              <a:off x="2631783" y="3354555"/>
              <a:ext cx="8273907" cy="434380"/>
            </a:xfrm>
            <a:prstGeom prst="rect">
              <a:avLst/>
            </a:prstGeom>
          </p:spPr>
        </p:pic>
        <p:grpSp>
          <p:nvGrpSpPr>
            <p:cNvPr id="10" name="Group 10"/>
            <p:cNvGrpSpPr/>
            <p:nvPr/>
          </p:nvGrpSpPr>
          <p:grpSpPr>
            <a:xfrm>
              <a:off x="2783302" y="349601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16285" b="-16285"/>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5556990"/>
            <a:ext cx="6071083" cy="14719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According to collider.com, Squid Game is one of the top 10 trending shows on Netflix, as of October 2021</a:t>
            </a:r>
          </a:p>
        </p:txBody>
      </p:sp>
      <p:sp>
        <p:nvSpPr>
          <p:cNvPr id="11" name="TextBox 11"/>
          <p:cNvSpPr txBox="1"/>
          <p:nvPr/>
        </p:nvSpPr>
        <p:spPr>
          <a:xfrm>
            <a:off x="1901591" y="3239030"/>
            <a:ext cx="6071083" cy="86639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Trending on Netflix</a:t>
            </a:r>
          </a:p>
        </p:txBody>
      </p:sp>
      <p:sp>
        <p:nvSpPr>
          <p:cNvPr id="12" name="TextBox 12"/>
          <p:cNvSpPr txBox="1"/>
          <p:nvPr/>
        </p:nvSpPr>
        <p:spPr>
          <a:xfrm>
            <a:off x="1901591" y="8978900"/>
            <a:ext cx="6071083" cy="279400"/>
          </a:xfrm>
          <a:prstGeom prst="rect">
            <a:avLst/>
          </a:prstGeom>
        </p:spPr>
        <p:txBody>
          <a:bodyPr lIns="0" tIns="0" rIns="0" bIns="0" rtlCol="0" anchor="t">
            <a:spAutoFit/>
          </a:bodyPr>
          <a:lstStyle/>
          <a:p>
            <a:pPr algn="l">
              <a:lnSpc>
                <a:spcPts val="2239"/>
              </a:lnSpc>
            </a:pPr>
            <a:r>
              <a:rPr lang="en-US" sz="1599">
                <a:solidFill>
                  <a:srgbClr val="BBBBBB"/>
                </a:solidFill>
                <a:latin typeface="HK Grotesk Light"/>
              </a:rPr>
              <a:t>Source: https://collider.com/top-10-netflix-tv-shows-list/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39154" r="-39154"/>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5556990"/>
            <a:ext cx="6071083" cy="14719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As theTV show is popular among young adults, they would love to play 'Another Squid Game'.</a:t>
            </a:r>
          </a:p>
        </p:txBody>
      </p:sp>
      <p:sp>
        <p:nvSpPr>
          <p:cNvPr id="11" name="TextBox 11"/>
          <p:cNvSpPr txBox="1"/>
          <p:nvPr/>
        </p:nvSpPr>
        <p:spPr>
          <a:xfrm>
            <a:off x="1901591" y="2804690"/>
            <a:ext cx="6071083" cy="173507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Popular among young adults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4956" r="-24956"/>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5309340"/>
            <a:ext cx="6071083" cy="19672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'Another Squid Game' will be easy to sell to the investors or game publishing companies, because of the popularity of squid game.</a:t>
            </a:r>
          </a:p>
        </p:txBody>
      </p:sp>
      <p:sp>
        <p:nvSpPr>
          <p:cNvPr id="11" name="TextBox 11"/>
          <p:cNvSpPr txBox="1"/>
          <p:nvPr/>
        </p:nvSpPr>
        <p:spPr>
          <a:xfrm>
            <a:off x="1901591" y="3239030"/>
            <a:ext cx="6071083" cy="86639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Easy to Sell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4635" r="1210" b="24660"/>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008399"/>
            <a:ext cx="10153105" cy="2841701"/>
            <a:chOff x="0" y="0"/>
            <a:chExt cx="13537473" cy="3788935"/>
          </a:xfrm>
        </p:grpSpPr>
        <p:sp>
          <p:nvSpPr>
            <p:cNvPr id="8" name="TextBox 8"/>
            <p:cNvSpPr txBox="1"/>
            <p:nvPr/>
          </p:nvSpPr>
          <p:spPr>
            <a:xfrm>
              <a:off x="0" y="0"/>
              <a:ext cx="13537473" cy="260096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Agile Feature Driven Development </a:t>
              </a:r>
            </a:p>
          </p:txBody>
        </p:sp>
        <p:pic>
          <p:nvPicPr>
            <p:cNvPr id="9" name="Picture 9"/>
            <p:cNvPicPr>
              <a:picLocks noChangeAspect="1"/>
            </p:cNvPicPr>
            <p:nvPr/>
          </p:nvPicPr>
          <p:blipFill>
            <a:blip r:embed="rId5"/>
            <a:srcRect/>
            <a:stretch>
              <a:fillRect/>
            </a:stretch>
          </p:blipFill>
          <p:spPr>
            <a:xfrm>
              <a:off x="2631783" y="3354555"/>
              <a:ext cx="8273907" cy="434380"/>
            </a:xfrm>
            <a:prstGeom prst="rect">
              <a:avLst/>
            </a:prstGeom>
          </p:spPr>
        </p:pic>
        <p:grpSp>
          <p:nvGrpSpPr>
            <p:cNvPr id="10" name="Group 10"/>
            <p:cNvGrpSpPr/>
            <p:nvPr/>
          </p:nvGrpSpPr>
          <p:grpSpPr>
            <a:xfrm>
              <a:off x="2783302" y="349601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sp>
        <p:nvSpPr>
          <p:cNvPr id="2" name="TextBox 2"/>
          <p:cNvSpPr txBox="1"/>
          <p:nvPr/>
        </p:nvSpPr>
        <p:spPr>
          <a:xfrm>
            <a:off x="7403273" y="1851789"/>
            <a:ext cx="8889818" cy="905510"/>
          </a:xfrm>
          <a:prstGeom prst="rect">
            <a:avLst/>
          </a:prstGeom>
        </p:spPr>
        <p:txBody>
          <a:bodyPr lIns="0" tIns="0" rIns="0" bIns="0" rtlCol="0" anchor="t">
            <a:spAutoFit/>
          </a:bodyPr>
          <a:lstStyle/>
          <a:p>
            <a:pPr>
              <a:lnSpc>
                <a:spcPts val="3640"/>
              </a:lnSpc>
            </a:pPr>
            <a:r>
              <a:rPr lang="en-US" sz="2600">
                <a:solidFill>
                  <a:srgbClr val="BBBBBB"/>
                </a:solidFill>
                <a:latin typeface="HK Grotesk Light"/>
              </a:rPr>
              <a:t>FDD is an iterative model for developing software. It focuses on:</a:t>
            </a:r>
          </a:p>
        </p:txBody>
      </p:sp>
      <p:grpSp>
        <p:nvGrpSpPr>
          <p:cNvPr id="3" name="Group 3"/>
          <p:cNvGrpSpPr/>
          <p:nvPr/>
        </p:nvGrpSpPr>
        <p:grpSpPr>
          <a:xfrm>
            <a:off x="7403273" y="3144379"/>
            <a:ext cx="9697192" cy="436065"/>
            <a:chOff x="0" y="0"/>
            <a:chExt cx="12929589" cy="581420"/>
          </a:xfrm>
        </p:grpSpPr>
        <p:pic>
          <p:nvPicPr>
            <p:cNvPr id="4" name="Picture 4"/>
            <p:cNvPicPr>
              <a:picLocks noChangeAspect="1"/>
            </p:cNvPicPr>
            <p:nvPr/>
          </p:nvPicPr>
          <p:blipFill>
            <a:blip r:embed="rId3"/>
            <a:srcRect/>
            <a:stretch>
              <a:fillRect/>
            </a:stretch>
          </p:blipFill>
          <p:spPr>
            <a:xfrm>
              <a:off x="0" y="0"/>
              <a:ext cx="582147" cy="581420"/>
            </a:xfrm>
            <a:prstGeom prst="rect">
              <a:avLst/>
            </a:prstGeom>
          </p:spPr>
        </p:pic>
        <p:grpSp>
          <p:nvGrpSpPr>
            <p:cNvPr id="5" name="Group 5"/>
            <p:cNvGrpSpPr/>
            <p:nvPr/>
          </p:nvGrpSpPr>
          <p:grpSpPr>
            <a:xfrm>
              <a:off x="123304" y="114518"/>
              <a:ext cx="335539" cy="335539"/>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7" name="TextBox 7"/>
            <p:cNvSpPr txBox="1"/>
            <p:nvPr/>
          </p:nvSpPr>
          <p:spPr>
            <a:xfrm>
              <a:off x="1076499" y="-755"/>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Developing overall model</a:t>
              </a:r>
            </a:p>
          </p:txBody>
        </p:sp>
      </p:grpSp>
      <p:grpSp>
        <p:nvGrpSpPr>
          <p:cNvPr id="8" name="Group 8"/>
          <p:cNvGrpSpPr/>
          <p:nvPr/>
        </p:nvGrpSpPr>
        <p:grpSpPr>
          <a:xfrm>
            <a:off x="7403273" y="4088506"/>
            <a:ext cx="9697192" cy="436065"/>
            <a:chOff x="0" y="0"/>
            <a:chExt cx="12929589" cy="581420"/>
          </a:xfrm>
        </p:grpSpPr>
        <p:pic>
          <p:nvPicPr>
            <p:cNvPr id="9" name="Picture 9"/>
            <p:cNvPicPr>
              <a:picLocks noChangeAspect="1"/>
            </p:cNvPicPr>
            <p:nvPr/>
          </p:nvPicPr>
          <p:blipFill>
            <a:blip r:embed="rId3"/>
            <a:srcRect/>
            <a:stretch>
              <a:fillRect/>
            </a:stretch>
          </p:blipFill>
          <p:spPr>
            <a:xfrm>
              <a:off x="0" y="0"/>
              <a:ext cx="582147" cy="581420"/>
            </a:xfrm>
            <a:prstGeom prst="rect">
              <a:avLst/>
            </a:prstGeom>
          </p:spPr>
        </p:pic>
        <p:grpSp>
          <p:nvGrpSpPr>
            <p:cNvPr id="10" name="Group 10"/>
            <p:cNvGrpSpPr/>
            <p:nvPr/>
          </p:nvGrpSpPr>
          <p:grpSpPr>
            <a:xfrm>
              <a:off x="123304" y="114518"/>
              <a:ext cx="335539" cy="335539"/>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12" name="TextBox 12"/>
            <p:cNvSpPr txBox="1"/>
            <p:nvPr/>
          </p:nvSpPr>
          <p:spPr>
            <a:xfrm>
              <a:off x="1076499" y="-755"/>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Building a features list</a:t>
              </a:r>
            </a:p>
          </p:txBody>
        </p:sp>
      </p:grpSp>
      <p:grpSp>
        <p:nvGrpSpPr>
          <p:cNvPr id="13" name="Group 13"/>
          <p:cNvGrpSpPr/>
          <p:nvPr/>
        </p:nvGrpSpPr>
        <p:grpSpPr>
          <a:xfrm>
            <a:off x="7403273" y="5032634"/>
            <a:ext cx="9697192" cy="436065"/>
            <a:chOff x="0" y="0"/>
            <a:chExt cx="12929589" cy="581420"/>
          </a:xfrm>
        </p:grpSpPr>
        <p:pic>
          <p:nvPicPr>
            <p:cNvPr id="14" name="Picture 14"/>
            <p:cNvPicPr>
              <a:picLocks noChangeAspect="1"/>
            </p:cNvPicPr>
            <p:nvPr/>
          </p:nvPicPr>
          <p:blipFill>
            <a:blip r:embed="rId3"/>
            <a:srcRect/>
            <a:stretch>
              <a:fillRect/>
            </a:stretch>
          </p:blipFill>
          <p:spPr>
            <a:xfrm>
              <a:off x="0" y="0"/>
              <a:ext cx="582147" cy="581420"/>
            </a:xfrm>
            <a:prstGeom prst="rect">
              <a:avLst/>
            </a:prstGeom>
          </p:spPr>
        </p:pic>
        <p:grpSp>
          <p:nvGrpSpPr>
            <p:cNvPr id="15" name="Group 15"/>
            <p:cNvGrpSpPr/>
            <p:nvPr/>
          </p:nvGrpSpPr>
          <p:grpSpPr>
            <a:xfrm>
              <a:off x="123304" y="114518"/>
              <a:ext cx="335539" cy="335539"/>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17" name="TextBox 17"/>
            <p:cNvSpPr txBox="1"/>
            <p:nvPr/>
          </p:nvSpPr>
          <p:spPr>
            <a:xfrm>
              <a:off x="1076499" y="-9177"/>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Plan by those features</a:t>
              </a:r>
            </a:p>
          </p:txBody>
        </p:sp>
      </p:grpSp>
      <p:grpSp>
        <p:nvGrpSpPr>
          <p:cNvPr id="18" name="Group 18"/>
          <p:cNvGrpSpPr/>
          <p:nvPr/>
        </p:nvGrpSpPr>
        <p:grpSpPr>
          <a:xfrm>
            <a:off x="7403273" y="5979795"/>
            <a:ext cx="9697192" cy="436065"/>
            <a:chOff x="0" y="0"/>
            <a:chExt cx="12929589" cy="581420"/>
          </a:xfrm>
        </p:grpSpPr>
        <p:pic>
          <p:nvPicPr>
            <p:cNvPr id="19" name="Picture 19"/>
            <p:cNvPicPr>
              <a:picLocks noChangeAspect="1"/>
            </p:cNvPicPr>
            <p:nvPr/>
          </p:nvPicPr>
          <p:blipFill>
            <a:blip r:embed="rId3"/>
            <a:srcRect/>
            <a:stretch>
              <a:fillRect/>
            </a:stretch>
          </p:blipFill>
          <p:spPr>
            <a:xfrm>
              <a:off x="0" y="0"/>
              <a:ext cx="582147" cy="581420"/>
            </a:xfrm>
            <a:prstGeom prst="rect">
              <a:avLst/>
            </a:prstGeom>
          </p:spPr>
        </p:pic>
        <p:grpSp>
          <p:nvGrpSpPr>
            <p:cNvPr id="20" name="Group 20"/>
            <p:cNvGrpSpPr/>
            <p:nvPr/>
          </p:nvGrpSpPr>
          <p:grpSpPr>
            <a:xfrm>
              <a:off x="123304" y="114518"/>
              <a:ext cx="335539" cy="335539"/>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22" name="TextBox 22"/>
            <p:cNvSpPr txBox="1"/>
            <p:nvPr/>
          </p:nvSpPr>
          <p:spPr>
            <a:xfrm>
              <a:off x="1076499" y="-755"/>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Design by those features</a:t>
              </a:r>
            </a:p>
          </p:txBody>
        </p:sp>
      </p:grpSp>
      <p:grpSp>
        <p:nvGrpSpPr>
          <p:cNvPr id="23" name="Group 23"/>
          <p:cNvGrpSpPr/>
          <p:nvPr/>
        </p:nvGrpSpPr>
        <p:grpSpPr>
          <a:xfrm>
            <a:off x="7403273" y="6928689"/>
            <a:ext cx="9697192" cy="436065"/>
            <a:chOff x="0" y="0"/>
            <a:chExt cx="12929589" cy="581420"/>
          </a:xfrm>
        </p:grpSpPr>
        <p:pic>
          <p:nvPicPr>
            <p:cNvPr id="24" name="Picture 24"/>
            <p:cNvPicPr>
              <a:picLocks noChangeAspect="1"/>
            </p:cNvPicPr>
            <p:nvPr/>
          </p:nvPicPr>
          <p:blipFill>
            <a:blip r:embed="rId3"/>
            <a:srcRect/>
            <a:stretch>
              <a:fillRect/>
            </a:stretch>
          </p:blipFill>
          <p:spPr>
            <a:xfrm>
              <a:off x="0" y="0"/>
              <a:ext cx="582147" cy="581420"/>
            </a:xfrm>
            <a:prstGeom prst="rect">
              <a:avLst/>
            </a:prstGeom>
          </p:spPr>
        </p:pic>
        <p:grpSp>
          <p:nvGrpSpPr>
            <p:cNvPr id="25" name="Group 25"/>
            <p:cNvGrpSpPr/>
            <p:nvPr/>
          </p:nvGrpSpPr>
          <p:grpSpPr>
            <a:xfrm>
              <a:off x="123304" y="114518"/>
              <a:ext cx="335539" cy="335539"/>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27" name="TextBox 27"/>
            <p:cNvSpPr txBox="1"/>
            <p:nvPr/>
          </p:nvSpPr>
          <p:spPr>
            <a:xfrm>
              <a:off x="1076499" y="-9177"/>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Build by those features</a:t>
              </a:r>
            </a:p>
          </p:txBody>
        </p:sp>
      </p:grpSp>
      <p:sp>
        <p:nvSpPr>
          <p:cNvPr id="28" name="TextBox 28"/>
          <p:cNvSpPr txBox="1"/>
          <p:nvPr/>
        </p:nvSpPr>
        <p:spPr>
          <a:xfrm>
            <a:off x="1495935" y="4288155"/>
            <a:ext cx="4962122" cy="1701165"/>
          </a:xfrm>
          <a:prstGeom prst="rect">
            <a:avLst/>
          </a:prstGeom>
        </p:spPr>
        <p:txBody>
          <a:bodyPr lIns="0" tIns="0" rIns="0" bIns="0" rtlCol="0" anchor="t">
            <a:spAutoFit/>
          </a:bodyPr>
          <a:lstStyle/>
          <a:p>
            <a:pPr>
              <a:lnSpc>
                <a:spcPts val="6720"/>
              </a:lnSpc>
            </a:pPr>
            <a:r>
              <a:rPr lang="en-US" sz="5600">
                <a:solidFill>
                  <a:srgbClr val="BBBBBB"/>
                </a:solidFill>
                <a:latin typeface="HK Grotesk Medium"/>
              </a:rPr>
              <a:t>Feature Driven Development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grpSp>
        <p:nvGrpSpPr>
          <p:cNvPr id="6" name="Group 6"/>
          <p:cNvGrpSpPr/>
          <p:nvPr/>
        </p:nvGrpSpPr>
        <p:grpSpPr>
          <a:xfrm>
            <a:off x="8085206" y="1621827"/>
            <a:ext cx="3448302" cy="1214340"/>
            <a:chOff x="0" y="0"/>
            <a:chExt cx="4597735" cy="1619119"/>
          </a:xfrm>
        </p:grpSpPr>
        <p:grpSp>
          <p:nvGrpSpPr>
            <p:cNvPr id="7" name="Group 7"/>
            <p:cNvGrpSpPr/>
            <p:nvPr/>
          </p:nvGrpSpPr>
          <p:grpSpPr>
            <a:xfrm>
              <a:off x="0" y="0"/>
              <a:ext cx="4597735" cy="1619119"/>
              <a:chOff x="0" y="0"/>
              <a:chExt cx="1675130" cy="589907"/>
            </a:xfrm>
          </p:grpSpPr>
          <p:sp>
            <p:nvSpPr>
              <p:cNvPr id="8" name="Freeform 8"/>
              <p:cNvSpPr/>
              <p:nvPr/>
            </p:nvSpPr>
            <p:spPr>
              <a:xfrm>
                <a:off x="92710" y="106680"/>
                <a:ext cx="1570990" cy="470527"/>
              </a:xfrm>
              <a:custGeom>
                <a:avLst/>
                <a:gdLst/>
                <a:ahLst/>
                <a:cxnLst/>
                <a:rect l="l" t="t" r="r" b="b"/>
                <a:pathLst>
                  <a:path w="1570990" h="470527">
                    <a:moveTo>
                      <a:pt x="1544320" y="281297"/>
                    </a:moveTo>
                    <a:cubicBezTo>
                      <a:pt x="1544320" y="368927"/>
                      <a:pt x="1468120" y="440047"/>
                      <a:pt x="1386840" y="440047"/>
                    </a:cubicBezTo>
                    <a:lnTo>
                      <a:pt x="66040" y="440047"/>
                    </a:lnTo>
                    <a:cubicBezTo>
                      <a:pt x="43180" y="440047"/>
                      <a:pt x="20320" y="434967"/>
                      <a:pt x="0" y="426077"/>
                    </a:cubicBezTo>
                    <a:cubicBezTo>
                      <a:pt x="26670" y="454017"/>
                      <a:pt x="63500" y="470527"/>
                      <a:pt x="104140" y="470527"/>
                    </a:cubicBezTo>
                    <a:lnTo>
                      <a:pt x="1424940" y="470527"/>
                    </a:lnTo>
                    <a:cubicBezTo>
                      <a:pt x="1504950" y="470527"/>
                      <a:pt x="1570990" y="404487"/>
                      <a:pt x="1570990" y="324477"/>
                    </a:cubicBezTo>
                    <a:lnTo>
                      <a:pt x="1570990" y="95250"/>
                    </a:lnTo>
                    <a:cubicBezTo>
                      <a:pt x="1570990" y="58420"/>
                      <a:pt x="1557020" y="25400"/>
                      <a:pt x="1535430" y="0"/>
                    </a:cubicBezTo>
                    <a:cubicBezTo>
                      <a:pt x="1541780" y="16510"/>
                      <a:pt x="1544320" y="34290"/>
                      <a:pt x="1544320" y="52070"/>
                    </a:cubicBezTo>
                    <a:lnTo>
                      <a:pt x="1544320" y="281297"/>
                    </a:lnTo>
                    <a:lnTo>
                      <a:pt x="1544320" y="281297"/>
                    </a:lnTo>
                    <a:close/>
                  </a:path>
                </a:pathLst>
              </a:custGeom>
              <a:solidFill>
                <a:srgbClr val="F7F9F7"/>
              </a:solidFill>
            </p:spPr>
          </p:sp>
          <p:sp>
            <p:nvSpPr>
              <p:cNvPr id="9" name="Freeform 9"/>
              <p:cNvSpPr/>
              <p:nvPr/>
            </p:nvSpPr>
            <p:spPr>
              <a:xfrm>
                <a:off x="12700" y="12700"/>
                <a:ext cx="1610360" cy="521327"/>
              </a:xfrm>
              <a:custGeom>
                <a:avLst/>
                <a:gdLst/>
                <a:ahLst/>
                <a:cxnLst/>
                <a:rect l="l" t="t" r="r" b="b"/>
                <a:pathLst>
                  <a:path w="1610360" h="521327">
                    <a:moveTo>
                      <a:pt x="146050" y="521327"/>
                    </a:moveTo>
                    <a:lnTo>
                      <a:pt x="1464310" y="521327"/>
                    </a:lnTo>
                    <a:cubicBezTo>
                      <a:pt x="1544320" y="521327"/>
                      <a:pt x="1610360" y="455287"/>
                      <a:pt x="1610360" y="375277"/>
                    </a:cubicBezTo>
                    <a:lnTo>
                      <a:pt x="1610360" y="146050"/>
                    </a:lnTo>
                    <a:cubicBezTo>
                      <a:pt x="1610360" y="66040"/>
                      <a:pt x="1544320" y="0"/>
                      <a:pt x="1464310" y="0"/>
                    </a:cubicBezTo>
                    <a:lnTo>
                      <a:pt x="146050" y="0"/>
                    </a:lnTo>
                    <a:cubicBezTo>
                      <a:pt x="66040" y="0"/>
                      <a:pt x="0" y="66040"/>
                      <a:pt x="0" y="146050"/>
                    </a:cubicBezTo>
                    <a:lnTo>
                      <a:pt x="0" y="375277"/>
                    </a:lnTo>
                    <a:cubicBezTo>
                      <a:pt x="0" y="456557"/>
                      <a:pt x="66040" y="521327"/>
                      <a:pt x="146050" y="521327"/>
                    </a:cubicBezTo>
                    <a:close/>
                  </a:path>
                </a:pathLst>
              </a:custGeom>
              <a:solidFill>
                <a:srgbClr val="F7F9F7"/>
              </a:solidFill>
            </p:spPr>
          </p:sp>
          <p:sp>
            <p:nvSpPr>
              <p:cNvPr id="10" name="Freeform 10"/>
              <p:cNvSpPr/>
              <p:nvPr/>
            </p:nvSpPr>
            <p:spPr>
              <a:xfrm>
                <a:off x="0" y="0"/>
                <a:ext cx="1675130" cy="589907"/>
              </a:xfrm>
              <a:custGeom>
                <a:avLst/>
                <a:gdLst/>
                <a:ahLst/>
                <a:cxnLst/>
                <a:rect l="l" t="t" r="r" b="b"/>
                <a:pathLst>
                  <a:path w="1675130" h="589907">
                    <a:moveTo>
                      <a:pt x="1611630" y="74930"/>
                    </a:moveTo>
                    <a:cubicBezTo>
                      <a:pt x="1583690" y="30480"/>
                      <a:pt x="1534160" y="0"/>
                      <a:pt x="1477010" y="0"/>
                    </a:cubicBezTo>
                    <a:lnTo>
                      <a:pt x="158750" y="0"/>
                    </a:lnTo>
                    <a:cubicBezTo>
                      <a:pt x="71120" y="0"/>
                      <a:pt x="0" y="71120"/>
                      <a:pt x="0" y="158750"/>
                    </a:cubicBezTo>
                    <a:lnTo>
                      <a:pt x="0" y="387977"/>
                    </a:lnTo>
                    <a:cubicBezTo>
                      <a:pt x="0" y="440047"/>
                      <a:pt x="25400" y="485767"/>
                      <a:pt x="63500" y="514977"/>
                    </a:cubicBezTo>
                    <a:cubicBezTo>
                      <a:pt x="91440" y="559427"/>
                      <a:pt x="140970" y="589907"/>
                      <a:pt x="198120" y="589907"/>
                    </a:cubicBezTo>
                    <a:lnTo>
                      <a:pt x="1516380" y="589907"/>
                    </a:lnTo>
                    <a:cubicBezTo>
                      <a:pt x="1604010" y="589907"/>
                      <a:pt x="1675130" y="518787"/>
                      <a:pt x="1675130" y="431157"/>
                    </a:cubicBezTo>
                    <a:lnTo>
                      <a:pt x="1675130" y="201930"/>
                    </a:lnTo>
                    <a:cubicBezTo>
                      <a:pt x="1675130" y="149860"/>
                      <a:pt x="1649730" y="104140"/>
                      <a:pt x="1611630" y="74930"/>
                    </a:cubicBezTo>
                    <a:close/>
                    <a:moveTo>
                      <a:pt x="12700" y="387977"/>
                    </a:moveTo>
                    <a:lnTo>
                      <a:pt x="12700" y="158750"/>
                    </a:lnTo>
                    <a:cubicBezTo>
                      <a:pt x="12700" y="78740"/>
                      <a:pt x="78740" y="12700"/>
                      <a:pt x="158750" y="12700"/>
                    </a:cubicBezTo>
                    <a:lnTo>
                      <a:pt x="1477010" y="12700"/>
                    </a:lnTo>
                    <a:cubicBezTo>
                      <a:pt x="1557020" y="12700"/>
                      <a:pt x="1623060" y="78740"/>
                      <a:pt x="1623060" y="158750"/>
                    </a:cubicBezTo>
                    <a:lnTo>
                      <a:pt x="1623060" y="387977"/>
                    </a:lnTo>
                    <a:cubicBezTo>
                      <a:pt x="1623060" y="467987"/>
                      <a:pt x="1557020" y="534027"/>
                      <a:pt x="1477010" y="534027"/>
                    </a:cubicBezTo>
                    <a:lnTo>
                      <a:pt x="158750" y="534027"/>
                    </a:lnTo>
                    <a:cubicBezTo>
                      <a:pt x="78740" y="534027"/>
                      <a:pt x="12700" y="469257"/>
                      <a:pt x="12700" y="387977"/>
                    </a:cubicBezTo>
                    <a:close/>
                    <a:moveTo>
                      <a:pt x="1663700" y="431157"/>
                    </a:moveTo>
                    <a:cubicBezTo>
                      <a:pt x="1663700" y="511167"/>
                      <a:pt x="1596390" y="577207"/>
                      <a:pt x="1516380" y="577207"/>
                    </a:cubicBezTo>
                    <a:lnTo>
                      <a:pt x="198120" y="577207"/>
                    </a:lnTo>
                    <a:cubicBezTo>
                      <a:pt x="157480" y="577207"/>
                      <a:pt x="120650" y="560697"/>
                      <a:pt x="93980" y="532757"/>
                    </a:cubicBezTo>
                    <a:cubicBezTo>
                      <a:pt x="114300" y="541647"/>
                      <a:pt x="135890" y="546727"/>
                      <a:pt x="160020" y="546727"/>
                    </a:cubicBezTo>
                    <a:lnTo>
                      <a:pt x="1478280" y="546727"/>
                    </a:lnTo>
                    <a:cubicBezTo>
                      <a:pt x="1565910" y="546727"/>
                      <a:pt x="1637030" y="475607"/>
                      <a:pt x="1637030" y="387977"/>
                    </a:cubicBezTo>
                    <a:lnTo>
                      <a:pt x="1637030" y="158750"/>
                    </a:lnTo>
                    <a:cubicBezTo>
                      <a:pt x="1637030" y="140970"/>
                      <a:pt x="1633220" y="123190"/>
                      <a:pt x="1628140" y="106680"/>
                    </a:cubicBezTo>
                    <a:cubicBezTo>
                      <a:pt x="1649730" y="132080"/>
                      <a:pt x="1663700" y="165100"/>
                      <a:pt x="1663700" y="201930"/>
                    </a:cubicBezTo>
                    <a:lnTo>
                      <a:pt x="1663700" y="431157"/>
                    </a:lnTo>
                    <a:cubicBezTo>
                      <a:pt x="1663700" y="431157"/>
                      <a:pt x="1663700" y="431157"/>
                      <a:pt x="1663700" y="431157"/>
                    </a:cubicBezTo>
                    <a:close/>
                  </a:path>
                </a:pathLst>
              </a:custGeom>
              <a:solidFill>
                <a:srgbClr val="F7F9F7"/>
              </a:solidFill>
            </p:spPr>
          </p:sp>
        </p:grpSp>
        <p:sp>
          <p:nvSpPr>
            <p:cNvPr id="11" name="TextBox 11"/>
            <p:cNvSpPr txBox="1"/>
            <p:nvPr/>
          </p:nvSpPr>
          <p:spPr>
            <a:xfrm>
              <a:off x="682138" y="343034"/>
              <a:ext cx="3233460" cy="914001"/>
            </a:xfrm>
            <a:prstGeom prst="rect">
              <a:avLst/>
            </a:prstGeom>
          </p:spPr>
          <p:txBody>
            <a:bodyPr lIns="0" tIns="0" rIns="0" bIns="0" rtlCol="0" anchor="t">
              <a:spAutoFit/>
            </a:bodyPr>
            <a:lstStyle/>
            <a:p>
              <a:pPr>
                <a:lnSpc>
                  <a:spcPts val="2704"/>
                </a:lnSpc>
              </a:pPr>
              <a:r>
                <a:rPr lang="en-US" sz="2199">
                  <a:solidFill>
                    <a:srgbClr val="232325"/>
                  </a:solidFill>
                  <a:latin typeface="HK Grotesk Medium"/>
                </a:rPr>
                <a:t>Design high-level model</a:t>
              </a:r>
            </a:p>
          </p:txBody>
        </p:sp>
      </p:grpSp>
      <p:grpSp>
        <p:nvGrpSpPr>
          <p:cNvPr id="12" name="Group 12"/>
          <p:cNvGrpSpPr/>
          <p:nvPr/>
        </p:nvGrpSpPr>
        <p:grpSpPr>
          <a:xfrm>
            <a:off x="8085206" y="3218012"/>
            <a:ext cx="3448302" cy="1214340"/>
            <a:chOff x="0" y="0"/>
            <a:chExt cx="4597735" cy="1619119"/>
          </a:xfrm>
        </p:grpSpPr>
        <p:grpSp>
          <p:nvGrpSpPr>
            <p:cNvPr id="13" name="Group 13"/>
            <p:cNvGrpSpPr/>
            <p:nvPr/>
          </p:nvGrpSpPr>
          <p:grpSpPr>
            <a:xfrm>
              <a:off x="0" y="0"/>
              <a:ext cx="4597735" cy="1619119"/>
              <a:chOff x="0" y="0"/>
              <a:chExt cx="1675130" cy="589907"/>
            </a:xfrm>
          </p:grpSpPr>
          <p:sp>
            <p:nvSpPr>
              <p:cNvPr id="14" name="Freeform 14"/>
              <p:cNvSpPr/>
              <p:nvPr/>
            </p:nvSpPr>
            <p:spPr>
              <a:xfrm>
                <a:off x="92710" y="106680"/>
                <a:ext cx="1570990" cy="470527"/>
              </a:xfrm>
              <a:custGeom>
                <a:avLst/>
                <a:gdLst/>
                <a:ahLst/>
                <a:cxnLst/>
                <a:rect l="l" t="t" r="r" b="b"/>
                <a:pathLst>
                  <a:path w="1570990" h="470527">
                    <a:moveTo>
                      <a:pt x="1544320" y="281297"/>
                    </a:moveTo>
                    <a:cubicBezTo>
                      <a:pt x="1544320" y="368927"/>
                      <a:pt x="1468120" y="440047"/>
                      <a:pt x="1386840" y="440047"/>
                    </a:cubicBezTo>
                    <a:lnTo>
                      <a:pt x="66040" y="440047"/>
                    </a:lnTo>
                    <a:cubicBezTo>
                      <a:pt x="43180" y="440047"/>
                      <a:pt x="20320" y="434967"/>
                      <a:pt x="0" y="426077"/>
                    </a:cubicBezTo>
                    <a:cubicBezTo>
                      <a:pt x="26670" y="454017"/>
                      <a:pt x="63500" y="470527"/>
                      <a:pt x="104140" y="470527"/>
                    </a:cubicBezTo>
                    <a:lnTo>
                      <a:pt x="1424940" y="470527"/>
                    </a:lnTo>
                    <a:cubicBezTo>
                      <a:pt x="1504950" y="470527"/>
                      <a:pt x="1570990" y="404487"/>
                      <a:pt x="1570990" y="324477"/>
                    </a:cubicBezTo>
                    <a:lnTo>
                      <a:pt x="1570990" y="95250"/>
                    </a:lnTo>
                    <a:cubicBezTo>
                      <a:pt x="1570990" y="58420"/>
                      <a:pt x="1557020" y="25400"/>
                      <a:pt x="1535430" y="0"/>
                    </a:cubicBezTo>
                    <a:cubicBezTo>
                      <a:pt x="1541780" y="16510"/>
                      <a:pt x="1544320" y="34290"/>
                      <a:pt x="1544320" y="52070"/>
                    </a:cubicBezTo>
                    <a:lnTo>
                      <a:pt x="1544320" y="281297"/>
                    </a:lnTo>
                    <a:lnTo>
                      <a:pt x="1544320" y="281297"/>
                    </a:lnTo>
                    <a:close/>
                  </a:path>
                </a:pathLst>
              </a:custGeom>
              <a:solidFill>
                <a:srgbClr val="F7F9F7"/>
              </a:solidFill>
            </p:spPr>
          </p:sp>
          <p:sp>
            <p:nvSpPr>
              <p:cNvPr id="15" name="Freeform 15"/>
              <p:cNvSpPr/>
              <p:nvPr/>
            </p:nvSpPr>
            <p:spPr>
              <a:xfrm>
                <a:off x="12700" y="12700"/>
                <a:ext cx="1610360" cy="521327"/>
              </a:xfrm>
              <a:custGeom>
                <a:avLst/>
                <a:gdLst/>
                <a:ahLst/>
                <a:cxnLst/>
                <a:rect l="l" t="t" r="r" b="b"/>
                <a:pathLst>
                  <a:path w="1610360" h="521327">
                    <a:moveTo>
                      <a:pt x="146050" y="521327"/>
                    </a:moveTo>
                    <a:lnTo>
                      <a:pt x="1464310" y="521327"/>
                    </a:lnTo>
                    <a:cubicBezTo>
                      <a:pt x="1544320" y="521327"/>
                      <a:pt x="1610360" y="455287"/>
                      <a:pt x="1610360" y="375277"/>
                    </a:cubicBezTo>
                    <a:lnTo>
                      <a:pt x="1610360" y="146050"/>
                    </a:lnTo>
                    <a:cubicBezTo>
                      <a:pt x="1610360" y="66040"/>
                      <a:pt x="1544320" y="0"/>
                      <a:pt x="1464310" y="0"/>
                    </a:cubicBezTo>
                    <a:lnTo>
                      <a:pt x="146050" y="0"/>
                    </a:lnTo>
                    <a:cubicBezTo>
                      <a:pt x="66040" y="0"/>
                      <a:pt x="0" y="66040"/>
                      <a:pt x="0" y="146050"/>
                    </a:cubicBezTo>
                    <a:lnTo>
                      <a:pt x="0" y="375277"/>
                    </a:lnTo>
                    <a:cubicBezTo>
                      <a:pt x="0" y="456557"/>
                      <a:pt x="66040" y="521327"/>
                      <a:pt x="146050" y="521327"/>
                    </a:cubicBezTo>
                    <a:close/>
                  </a:path>
                </a:pathLst>
              </a:custGeom>
              <a:solidFill>
                <a:srgbClr val="F7F9F7"/>
              </a:solidFill>
            </p:spPr>
          </p:sp>
          <p:sp>
            <p:nvSpPr>
              <p:cNvPr id="16" name="Freeform 16"/>
              <p:cNvSpPr/>
              <p:nvPr/>
            </p:nvSpPr>
            <p:spPr>
              <a:xfrm>
                <a:off x="0" y="0"/>
                <a:ext cx="1675130" cy="589907"/>
              </a:xfrm>
              <a:custGeom>
                <a:avLst/>
                <a:gdLst/>
                <a:ahLst/>
                <a:cxnLst/>
                <a:rect l="l" t="t" r="r" b="b"/>
                <a:pathLst>
                  <a:path w="1675130" h="589907">
                    <a:moveTo>
                      <a:pt x="1611630" y="74930"/>
                    </a:moveTo>
                    <a:cubicBezTo>
                      <a:pt x="1583690" y="30480"/>
                      <a:pt x="1534160" y="0"/>
                      <a:pt x="1477010" y="0"/>
                    </a:cubicBezTo>
                    <a:lnTo>
                      <a:pt x="158750" y="0"/>
                    </a:lnTo>
                    <a:cubicBezTo>
                      <a:pt x="71120" y="0"/>
                      <a:pt x="0" y="71120"/>
                      <a:pt x="0" y="158750"/>
                    </a:cubicBezTo>
                    <a:lnTo>
                      <a:pt x="0" y="387977"/>
                    </a:lnTo>
                    <a:cubicBezTo>
                      <a:pt x="0" y="440047"/>
                      <a:pt x="25400" y="485767"/>
                      <a:pt x="63500" y="514977"/>
                    </a:cubicBezTo>
                    <a:cubicBezTo>
                      <a:pt x="91440" y="559427"/>
                      <a:pt x="140970" y="589907"/>
                      <a:pt x="198120" y="589907"/>
                    </a:cubicBezTo>
                    <a:lnTo>
                      <a:pt x="1516380" y="589907"/>
                    </a:lnTo>
                    <a:cubicBezTo>
                      <a:pt x="1604010" y="589907"/>
                      <a:pt x="1675130" y="518787"/>
                      <a:pt x="1675130" y="431157"/>
                    </a:cubicBezTo>
                    <a:lnTo>
                      <a:pt x="1675130" y="201930"/>
                    </a:lnTo>
                    <a:cubicBezTo>
                      <a:pt x="1675130" y="149860"/>
                      <a:pt x="1649730" y="104140"/>
                      <a:pt x="1611630" y="74930"/>
                    </a:cubicBezTo>
                    <a:close/>
                    <a:moveTo>
                      <a:pt x="12700" y="387977"/>
                    </a:moveTo>
                    <a:lnTo>
                      <a:pt x="12700" y="158750"/>
                    </a:lnTo>
                    <a:cubicBezTo>
                      <a:pt x="12700" y="78740"/>
                      <a:pt x="78740" y="12700"/>
                      <a:pt x="158750" y="12700"/>
                    </a:cubicBezTo>
                    <a:lnTo>
                      <a:pt x="1477010" y="12700"/>
                    </a:lnTo>
                    <a:cubicBezTo>
                      <a:pt x="1557020" y="12700"/>
                      <a:pt x="1623060" y="78740"/>
                      <a:pt x="1623060" y="158750"/>
                    </a:cubicBezTo>
                    <a:lnTo>
                      <a:pt x="1623060" y="387977"/>
                    </a:lnTo>
                    <a:cubicBezTo>
                      <a:pt x="1623060" y="467987"/>
                      <a:pt x="1557020" y="534027"/>
                      <a:pt x="1477010" y="534027"/>
                    </a:cubicBezTo>
                    <a:lnTo>
                      <a:pt x="158750" y="534027"/>
                    </a:lnTo>
                    <a:cubicBezTo>
                      <a:pt x="78740" y="534027"/>
                      <a:pt x="12700" y="469257"/>
                      <a:pt x="12700" y="387977"/>
                    </a:cubicBezTo>
                    <a:close/>
                    <a:moveTo>
                      <a:pt x="1663700" y="431157"/>
                    </a:moveTo>
                    <a:cubicBezTo>
                      <a:pt x="1663700" y="511167"/>
                      <a:pt x="1596390" y="577207"/>
                      <a:pt x="1516380" y="577207"/>
                    </a:cubicBezTo>
                    <a:lnTo>
                      <a:pt x="198120" y="577207"/>
                    </a:lnTo>
                    <a:cubicBezTo>
                      <a:pt x="157480" y="577207"/>
                      <a:pt x="120650" y="560697"/>
                      <a:pt x="93980" y="532757"/>
                    </a:cubicBezTo>
                    <a:cubicBezTo>
                      <a:pt x="114300" y="541647"/>
                      <a:pt x="135890" y="546727"/>
                      <a:pt x="160020" y="546727"/>
                    </a:cubicBezTo>
                    <a:lnTo>
                      <a:pt x="1478280" y="546727"/>
                    </a:lnTo>
                    <a:cubicBezTo>
                      <a:pt x="1565910" y="546727"/>
                      <a:pt x="1637030" y="475607"/>
                      <a:pt x="1637030" y="387977"/>
                    </a:cubicBezTo>
                    <a:lnTo>
                      <a:pt x="1637030" y="158750"/>
                    </a:lnTo>
                    <a:cubicBezTo>
                      <a:pt x="1637030" y="140970"/>
                      <a:pt x="1633220" y="123190"/>
                      <a:pt x="1628140" y="106680"/>
                    </a:cubicBezTo>
                    <a:cubicBezTo>
                      <a:pt x="1649730" y="132080"/>
                      <a:pt x="1663700" y="165100"/>
                      <a:pt x="1663700" y="201930"/>
                    </a:cubicBezTo>
                    <a:lnTo>
                      <a:pt x="1663700" y="431157"/>
                    </a:lnTo>
                    <a:cubicBezTo>
                      <a:pt x="1663700" y="431157"/>
                      <a:pt x="1663700" y="431157"/>
                      <a:pt x="1663700" y="431157"/>
                    </a:cubicBezTo>
                    <a:close/>
                  </a:path>
                </a:pathLst>
              </a:custGeom>
              <a:solidFill>
                <a:srgbClr val="F7F9F7"/>
              </a:solidFill>
            </p:spPr>
          </p:sp>
        </p:grpSp>
        <p:sp>
          <p:nvSpPr>
            <p:cNvPr id="17" name="TextBox 17"/>
            <p:cNvSpPr txBox="1"/>
            <p:nvPr/>
          </p:nvSpPr>
          <p:spPr>
            <a:xfrm>
              <a:off x="682138" y="343034"/>
              <a:ext cx="3233460" cy="914001"/>
            </a:xfrm>
            <a:prstGeom prst="rect">
              <a:avLst/>
            </a:prstGeom>
          </p:spPr>
          <p:txBody>
            <a:bodyPr lIns="0" tIns="0" rIns="0" bIns="0" rtlCol="0" anchor="t">
              <a:spAutoFit/>
            </a:bodyPr>
            <a:lstStyle/>
            <a:p>
              <a:pPr>
                <a:lnSpc>
                  <a:spcPts val="2704"/>
                </a:lnSpc>
              </a:pPr>
              <a:r>
                <a:rPr lang="en-US" sz="2199">
                  <a:solidFill>
                    <a:srgbClr val="232325"/>
                  </a:solidFill>
                  <a:latin typeface="HK Grotesk Medium"/>
                </a:rPr>
                <a:t>Develop features list</a:t>
              </a:r>
            </a:p>
          </p:txBody>
        </p:sp>
      </p:grpSp>
      <p:grpSp>
        <p:nvGrpSpPr>
          <p:cNvPr id="18" name="Group 18"/>
          <p:cNvGrpSpPr/>
          <p:nvPr/>
        </p:nvGrpSpPr>
        <p:grpSpPr>
          <a:xfrm>
            <a:off x="8085206" y="4820308"/>
            <a:ext cx="3448302" cy="874543"/>
            <a:chOff x="0" y="0"/>
            <a:chExt cx="4597735" cy="1166058"/>
          </a:xfrm>
        </p:grpSpPr>
        <p:grpSp>
          <p:nvGrpSpPr>
            <p:cNvPr id="19" name="Group 19"/>
            <p:cNvGrpSpPr/>
            <p:nvPr/>
          </p:nvGrpSpPr>
          <p:grpSpPr>
            <a:xfrm>
              <a:off x="0" y="0"/>
              <a:ext cx="4597735" cy="1166058"/>
              <a:chOff x="0" y="0"/>
              <a:chExt cx="1675130" cy="425178"/>
            </a:xfrm>
          </p:grpSpPr>
          <p:sp>
            <p:nvSpPr>
              <p:cNvPr id="20" name="Freeform 20"/>
              <p:cNvSpPr/>
              <p:nvPr/>
            </p:nvSpPr>
            <p:spPr>
              <a:xfrm>
                <a:off x="92710" y="106680"/>
                <a:ext cx="1570990" cy="305798"/>
              </a:xfrm>
              <a:custGeom>
                <a:avLst/>
                <a:gdLst/>
                <a:ahLst/>
                <a:cxnLst/>
                <a:rect l="l" t="t" r="r" b="b"/>
                <a:pathLst>
                  <a:path w="1570990" h="305798">
                    <a:moveTo>
                      <a:pt x="1544320" y="116568"/>
                    </a:moveTo>
                    <a:cubicBezTo>
                      <a:pt x="1544320" y="204198"/>
                      <a:pt x="1468120" y="275318"/>
                      <a:pt x="1386840" y="275318"/>
                    </a:cubicBezTo>
                    <a:lnTo>
                      <a:pt x="66040" y="275318"/>
                    </a:lnTo>
                    <a:cubicBezTo>
                      <a:pt x="43180" y="275318"/>
                      <a:pt x="20320" y="270238"/>
                      <a:pt x="0" y="261348"/>
                    </a:cubicBezTo>
                    <a:cubicBezTo>
                      <a:pt x="26670" y="289288"/>
                      <a:pt x="63500" y="305798"/>
                      <a:pt x="104140" y="305798"/>
                    </a:cubicBezTo>
                    <a:lnTo>
                      <a:pt x="1424940" y="305798"/>
                    </a:lnTo>
                    <a:cubicBezTo>
                      <a:pt x="1504950" y="305798"/>
                      <a:pt x="1570990" y="239758"/>
                      <a:pt x="1570990" y="159748"/>
                    </a:cubicBezTo>
                    <a:lnTo>
                      <a:pt x="1570990" y="95250"/>
                    </a:lnTo>
                    <a:cubicBezTo>
                      <a:pt x="1570990" y="58420"/>
                      <a:pt x="1557020" y="25400"/>
                      <a:pt x="1535430" y="0"/>
                    </a:cubicBezTo>
                    <a:cubicBezTo>
                      <a:pt x="1541780" y="16510"/>
                      <a:pt x="1544320" y="34290"/>
                      <a:pt x="1544320" y="52070"/>
                    </a:cubicBezTo>
                    <a:lnTo>
                      <a:pt x="1544320" y="116568"/>
                    </a:lnTo>
                    <a:lnTo>
                      <a:pt x="1544320" y="116568"/>
                    </a:lnTo>
                    <a:close/>
                  </a:path>
                </a:pathLst>
              </a:custGeom>
              <a:solidFill>
                <a:srgbClr val="F7F9F7"/>
              </a:solidFill>
            </p:spPr>
          </p:sp>
          <p:sp>
            <p:nvSpPr>
              <p:cNvPr id="21" name="Freeform 21"/>
              <p:cNvSpPr/>
              <p:nvPr/>
            </p:nvSpPr>
            <p:spPr>
              <a:xfrm>
                <a:off x="12700" y="12700"/>
                <a:ext cx="1610360" cy="356598"/>
              </a:xfrm>
              <a:custGeom>
                <a:avLst/>
                <a:gdLst/>
                <a:ahLst/>
                <a:cxnLst/>
                <a:rect l="l" t="t" r="r" b="b"/>
                <a:pathLst>
                  <a:path w="1610360" h="356598">
                    <a:moveTo>
                      <a:pt x="146050" y="356598"/>
                    </a:moveTo>
                    <a:lnTo>
                      <a:pt x="1464310" y="356598"/>
                    </a:lnTo>
                    <a:cubicBezTo>
                      <a:pt x="1544320" y="356598"/>
                      <a:pt x="1610360" y="290558"/>
                      <a:pt x="1610360" y="210548"/>
                    </a:cubicBezTo>
                    <a:lnTo>
                      <a:pt x="1610360" y="146050"/>
                    </a:lnTo>
                    <a:cubicBezTo>
                      <a:pt x="1610360" y="66040"/>
                      <a:pt x="1544320" y="0"/>
                      <a:pt x="1464310" y="0"/>
                    </a:cubicBezTo>
                    <a:lnTo>
                      <a:pt x="146050" y="0"/>
                    </a:lnTo>
                    <a:cubicBezTo>
                      <a:pt x="66040" y="0"/>
                      <a:pt x="0" y="66040"/>
                      <a:pt x="0" y="146050"/>
                    </a:cubicBezTo>
                    <a:lnTo>
                      <a:pt x="0" y="210548"/>
                    </a:lnTo>
                    <a:cubicBezTo>
                      <a:pt x="0" y="291828"/>
                      <a:pt x="66040" y="356598"/>
                      <a:pt x="146050" y="356598"/>
                    </a:cubicBezTo>
                    <a:close/>
                  </a:path>
                </a:pathLst>
              </a:custGeom>
              <a:solidFill>
                <a:srgbClr val="F7F9F7"/>
              </a:solidFill>
            </p:spPr>
          </p:sp>
          <p:sp>
            <p:nvSpPr>
              <p:cNvPr id="22" name="Freeform 22"/>
              <p:cNvSpPr/>
              <p:nvPr/>
            </p:nvSpPr>
            <p:spPr>
              <a:xfrm>
                <a:off x="0" y="0"/>
                <a:ext cx="1675130" cy="425178"/>
              </a:xfrm>
              <a:custGeom>
                <a:avLst/>
                <a:gdLst/>
                <a:ahLst/>
                <a:cxnLst/>
                <a:rect l="l" t="t" r="r" b="b"/>
                <a:pathLst>
                  <a:path w="1675130" h="425178">
                    <a:moveTo>
                      <a:pt x="1611630" y="74930"/>
                    </a:moveTo>
                    <a:cubicBezTo>
                      <a:pt x="1583690" y="30480"/>
                      <a:pt x="1534160" y="0"/>
                      <a:pt x="1477010" y="0"/>
                    </a:cubicBezTo>
                    <a:lnTo>
                      <a:pt x="158750" y="0"/>
                    </a:lnTo>
                    <a:cubicBezTo>
                      <a:pt x="71120" y="0"/>
                      <a:pt x="0" y="71120"/>
                      <a:pt x="0" y="158750"/>
                    </a:cubicBezTo>
                    <a:lnTo>
                      <a:pt x="0" y="223248"/>
                    </a:lnTo>
                    <a:cubicBezTo>
                      <a:pt x="0" y="275318"/>
                      <a:pt x="25400" y="321038"/>
                      <a:pt x="63500" y="350248"/>
                    </a:cubicBezTo>
                    <a:cubicBezTo>
                      <a:pt x="91440" y="394698"/>
                      <a:pt x="140970" y="425178"/>
                      <a:pt x="198120" y="425178"/>
                    </a:cubicBezTo>
                    <a:lnTo>
                      <a:pt x="1516380" y="425178"/>
                    </a:lnTo>
                    <a:cubicBezTo>
                      <a:pt x="1604010" y="425178"/>
                      <a:pt x="1675130" y="354058"/>
                      <a:pt x="1675130" y="266428"/>
                    </a:cubicBezTo>
                    <a:lnTo>
                      <a:pt x="1675130" y="201930"/>
                    </a:lnTo>
                    <a:cubicBezTo>
                      <a:pt x="1675130" y="149860"/>
                      <a:pt x="1649730" y="104140"/>
                      <a:pt x="1611630" y="74930"/>
                    </a:cubicBezTo>
                    <a:close/>
                    <a:moveTo>
                      <a:pt x="12700" y="223248"/>
                    </a:moveTo>
                    <a:lnTo>
                      <a:pt x="12700" y="158750"/>
                    </a:lnTo>
                    <a:cubicBezTo>
                      <a:pt x="12700" y="78740"/>
                      <a:pt x="78740" y="12700"/>
                      <a:pt x="158750" y="12700"/>
                    </a:cubicBezTo>
                    <a:lnTo>
                      <a:pt x="1477010" y="12700"/>
                    </a:lnTo>
                    <a:cubicBezTo>
                      <a:pt x="1557020" y="12700"/>
                      <a:pt x="1623060" y="78740"/>
                      <a:pt x="1623060" y="158750"/>
                    </a:cubicBezTo>
                    <a:lnTo>
                      <a:pt x="1623060" y="223248"/>
                    </a:lnTo>
                    <a:cubicBezTo>
                      <a:pt x="1623060" y="303258"/>
                      <a:pt x="1557020" y="369298"/>
                      <a:pt x="1477010" y="369298"/>
                    </a:cubicBezTo>
                    <a:lnTo>
                      <a:pt x="158750" y="369298"/>
                    </a:lnTo>
                    <a:cubicBezTo>
                      <a:pt x="78740" y="369298"/>
                      <a:pt x="12700" y="304528"/>
                      <a:pt x="12700" y="223248"/>
                    </a:cubicBezTo>
                    <a:close/>
                    <a:moveTo>
                      <a:pt x="1663700" y="266428"/>
                    </a:moveTo>
                    <a:cubicBezTo>
                      <a:pt x="1663700" y="346438"/>
                      <a:pt x="1596390" y="412478"/>
                      <a:pt x="1516380" y="412478"/>
                    </a:cubicBezTo>
                    <a:lnTo>
                      <a:pt x="198120" y="412478"/>
                    </a:lnTo>
                    <a:cubicBezTo>
                      <a:pt x="157480" y="412478"/>
                      <a:pt x="120650" y="395968"/>
                      <a:pt x="93980" y="368028"/>
                    </a:cubicBezTo>
                    <a:cubicBezTo>
                      <a:pt x="114300" y="376918"/>
                      <a:pt x="135890" y="381998"/>
                      <a:pt x="160020" y="381998"/>
                    </a:cubicBezTo>
                    <a:lnTo>
                      <a:pt x="1478280" y="381998"/>
                    </a:lnTo>
                    <a:cubicBezTo>
                      <a:pt x="1565910" y="381998"/>
                      <a:pt x="1637030" y="310878"/>
                      <a:pt x="1637030" y="223248"/>
                    </a:cubicBezTo>
                    <a:lnTo>
                      <a:pt x="1637030" y="158750"/>
                    </a:lnTo>
                    <a:cubicBezTo>
                      <a:pt x="1637030" y="140970"/>
                      <a:pt x="1633220" y="123190"/>
                      <a:pt x="1628140" y="106680"/>
                    </a:cubicBezTo>
                    <a:cubicBezTo>
                      <a:pt x="1649730" y="132080"/>
                      <a:pt x="1663700" y="165100"/>
                      <a:pt x="1663700" y="201930"/>
                    </a:cubicBezTo>
                    <a:lnTo>
                      <a:pt x="1663700" y="266428"/>
                    </a:lnTo>
                    <a:cubicBezTo>
                      <a:pt x="1663700" y="266428"/>
                      <a:pt x="1663700" y="266428"/>
                      <a:pt x="1663700" y="266428"/>
                    </a:cubicBezTo>
                    <a:close/>
                  </a:path>
                </a:pathLst>
              </a:custGeom>
              <a:solidFill>
                <a:srgbClr val="F7F9F7"/>
              </a:solidFill>
            </p:spPr>
          </p:sp>
        </p:grpSp>
        <p:sp>
          <p:nvSpPr>
            <p:cNvPr id="23" name="TextBox 23"/>
            <p:cNvSpPr txBox="1"/>
            <p:nvPr/>
          </p:nvSpPr>
          <p:spPr>
            <a:xfrm>
              <a:off x="682138" y="343034"/>
              <a:ext cx="3233460" cy="460940"/>
            </a:xfrm>
            <a:prstGeom prst="rect">
              <a:avLst/>
            </a:prstGeom>
          </p:spPr>
          <p:txBody>
            <a:bodyPr lIns="0" tIns="0" rIns="0" bIns="0" rtlCol="0" anchor="t">
              <a:spAutoFit/>
            </a:bodyPr>
            <a:lstStyle/>
            <a:p>
              <a:pPr>
                <a:lnSpc>
                  <a:spcPts val="2704"/>
                </a:lnSpc>
              </a:pPr>
              <a:r>
                <a:rPr lang="en-US" sz="2199">
                  <a:solidFill>
                    <a:srgbClr val="232325"/>
                  </a:solidFill>
                  <a:latin typeface="HK Grotesk Medium"/>
                </a:rPr>
                <a:t>Plan by feature</a:t>
              </a:r>
            </a:p>
          </p:txBody>
        </p:sp>
      </p:grpSp>
      <p:grpSp>
        <p:nvGrpSpPr>
          <p:cNvPr id="24" name="Group 24"/>
          <p:cNvGrpSpPr/>
          <p:nvPr/>
        </p:nvGrpSpPr>
        <p:grpSpPr>
          <a:xfrm>
            <a:off x="8085206" y="6194467"/>
            <a:ext cx="3448302" cy="874543"/>
            <a:chOff x="0" y="0"/>
            <a:chExt cx="4597735" cy="1166058"/>
          </a:xfrm>
        </p:grpSpPr>
        <p:grpSp>
          <p:nvGrpSpPr>
            <p:cNvPr id="25" name="Group 25"/>
            <p:cNvGrpSpPr/>
            <p:nvPr/>
          </p:nvGrpSpPr>
          <p:grpSpPr>
            <a:xfrm>
              <a:off x="0" y="0"/>
              <a:ext cx="4597735" cy="1166058"/>
              <a:chOff x="0" y="0"/>
              <a:chExt cx="1675130" cy="425178"/>
            </a:xfrm>
          </p:grpSpPr>
          <p:sp>
            <p:nvSpPr>
              <p:cNvPr id="26" name="Freeform 26"/>
              <p:cNvSpPr/>
              <p:nvPr/>
            </p:nvSpPr>
            <p:spPr>
              <a:xfrm>
                <a:off x="92710" y="106680"/>
                <a:ext cx="1570990" cy="305798"/>
              </a:xfrm>
              <a:custGeom>
                <a:avLst/>
                <a:gdLst/>
                <a:ahLst/>
                <a:cxnLst/>
                <a:rect l="l" t="t" r="r" b="b"/>
                <a:pathLst>
                  <a:path w="1570990" h="305798">
                    <a:moveTo>
                      <a:pt x="1544320" y="116568"/>
                    </a:moveTo>
                    <a:cubicBezTo>
                      <a:pt x="1544320" y="204198"/>
                      <a:pt x="1468120" y="275318"/>
                      <a:pt x="1386840" y="275318"/>
                    </a:cubicBezTo>
                    <a:lnTo>
                      <a:pt x="66040" y="275318"/>
                    </a:lnTo>
                    <a:cubicBezTo>
                      <a:pt x="43180" y="275318"/>
                      <a:pt x="20320" y="270238"/>
                      <a:pt x="0" y="261348"/>
                    </a:cubicBezTo>
                    <a:cubicBezTo>
                      <a:pt x="26670" y="289288"/>
                      <a:pt x="63500" y="305798"/>
                      <a:pt x="104140" y="305798"/>
                    </a:cubicBezTo>
                    <a:lnTo>
                      <a:pt x="1424940" y="305798"/>
                    </a:lnTo>
                    <a:cubicBezTo>
                      <a:pt x="1504950" y="305798"/>
                      <a:pt x="1570990" y="239758"/>
                      <a:pt x="1570990" y="159748"/>
                    </a:cubicBezTo>
                    <a:lnTo>
                      <a:pt x="1570990" y="95250"/>
                    </a:lnTo>
                    <a:cubicBezTo>
                      <a:pt x="1570990" y="58420"/>
                      <a:pt x="1557020" y="25400"/>
                      <a:pt x="1535430" y="0"/>
                    </a:cubicBezTo>
                    <a:cubicBezTo>
                      <a:pt x="1541780" y="16510"/>
                      <a:pt x="1544320" y="34290"/>
                      <a:pt x="1544320" y="52070"/>
                    </a:cubicBezTo>
                    <a:lnTo>
                      <a:pt x="1544320" y="116568"/>
                    </a:lnTo>
                    <a:lnTo>
                      <a:pt x="1544320" y="116568"/>
                    </a:lnTo>
                    <a:close/>
                  </a:path>
                </a:pathLst>
              </a:custGeom>
              <a:solidFill>
                <a:srgbClr val="F7F9F7"/>
              </a:solidFill>
            </p:spPr>
          </p:sp>
          <p:sp>
            <p:nvSpPr>
              <p:cNvPr id="27" name="Freeform 27"/>
              <p:cNvSpPr/>
              <p:nvPr/>
            </p:nvSpPr>
            <p:spPr>
              <a:xfrm>
                <a:off x="12700" y="12700"/>
                <a:ext cx="1610360" cy="356598"/>
              </a:xfrm>
              <a:custGeom>
                <a:avLst/>
                <a:gdLst/>
                <a:ahLst/>
                <a:cxnLst/>
                <a:rect l="l" t="t" r="r" b="b"/>
                <a:pathLst>
                  <a:path w="1610360" h="356598">
                    <a:moveTo>
                      <a:pt x="146050" y="356598"/>
                    </a:moveTo>
                    <a:lnTo>
                      <a:pt x="1464310" y="356598"/>
                    </a:lnTo>
                    <a:cubicBezTo>
                      <a:pt x="1544320" y="356598"/>
                      <a:pt x="1610360" y="290558"/>
                      <a:pt x="1610360" y="210548"/>
                    </a:cubicBezTo>
                    <a:lnTo>
                      <a:pt x="1610360" y="146050"/>
                    </a:lnTo>
                    <a:cubicBezTo>
                      <a:pt x="1610360" y="66040"/>
                      <a:pt x="1544320" y="0"/>
                      <a:pt x="1464310" y="0"/>
                    </a:cubicBezTo>
                    <a:lnTo>
                      <a:pt x="146050" y="0"/>
                    </a:lnTo>
                    <a:cubicBezTo>
                      <a:pt x="66040" y="0"/>
                      <a:pt x="0" y="66040"/>
                      <a:pt x="0" y="146050"/>
                    </a:cubicBezTo>
                    <a:lnTo>
                      <a:pt x="0" y="210548"/>
                    </a:lnTo>
                    <a:cubicBezTo>
                      <a:pt x="0" y="291828"/>
                      <a:pt x="66040" y="356598"/>
                      <a:pt x="146050" y="356598"/>
                    </a:cubicBezTo>
                    <a:close/>
                  </a:path>
                </a:pathLst>
              </a:custGeom>
              <a:solidFill>
                <a:srgbClr val="F7F9F7"/>
              </a:solidFill>
            </p:spPr>
          </p:sp>
          <p:sp>
            <p:nvSpPr>
              <p:cNvPr id="28" name="Freeform 28"/>
              <p:cNvSpPr/>
              <p:nvPr/>
            </p:nvSpPr>
            <p:spPr>
              <a:xfrm>
                <a:off x="0" y="0"/>
                <a:ext cx="1675130" cy="425178"/>
              </a:xfrm>
              <a:custGeom>
                <a:avLst/>
                <a:gdLst/>
                <a:ahLst/>
                <a:cxnLst/>
                <a:rect l="l" t="t" r="r" b="b"/>
                <a:pathLst>
                  <a:path w="1675130" h="425178">
                    <a:moveTo>
                      <a:pt x="1611630" y="74930"/>
                    </a:moveTo>
                    <a:cubicBezTo>
                      <a:pt x="1583690" y="30480"/>
                      <a:pt x="1534160" y="0"/>
                      <a:pt x="1477010" y="0"/>
                    </a:cubicBezTo>
                    <a:lnTo>
                      <a:pt x="158750" y="0"/>
                    </a:lnTo>
                    <a:cubicBezTo>
                      <a:pt x="71120" y="0"/>
                      <a:pt x="0" y="71120"/>
                      <a:pt x="0" y="158750"/>
                    </a:cubicBezTo>
                    <a:lnTo>
                      <a:pt x="0" y="223248"/>
                    </a:lnTo>
                    <a:cubicBezTo>
                      <a:pt x="0" y="275318"/>
                      <a:pt x="25400" y="321038"/>
                      <a:pt x="63500" y="350248"/>
                    </a:cubicBezTo>
                    <a:cubicBezTo>
                      <a:pt x="91440" y="394698"/>
                      <a:pt x="140970" y="425178"/>
                      <a:pt x="198120" y="425178"/>
                    </a:cubicBezTo>
                    <a:lnTo>
                      <a:pt x="1516380" y="425178"/>
                    </a:lnTo>
                    <a:cubicBezTo>
                      <a:pt x="1604010" y="425178"/>
                      <a:pt x="1675130" y="354058"/>
                      <a:pt x="1675130" y="266428"/>
                    </a:cubicBezTo>
                    <a:lnTo>
                      <a:pt x="1675130" y="201930"/>
                    </a:lnTo>
                    <a:cubicBezTo>
                      <a:pt x="1675130" y="149860"/>
                      <a:pt x="1649730" y="104140"/>
                      <a:pt x="1611630" y="74930"/>
                    </a:cubicBezTo>
                    <a:close/>
                    <a:moveTo>
                      <a:pt x="12700" y="223248"/>
                    </a:moveTo>
                    <a:lnTo>
                      <a:pt x="12700" y="158750"/>
                    </a:lnTo>
                    <a:cubicBezTo>
                      <a:pt x="12700" y="78740"/>
                      <a:pt x="78740" y="12700"/>
                      <a:pt x="158750" y="12700"/>
                    </a:cubicBezTo>
                    <a:lnTo>
                      <a:pt x="1477010" y="12700"/>
                    </a:lnTo>
                    <a:cubicBezTo>
                      <a:pt x="1557020" y="12700"/>
                      <a:pt x="1623060" y="78740"/>
                      <a:pt x="1623060" y="158750"/>
                    </a:cubicBezTo>
                    <a:lnTo>
                      <a:pt x="1623060" y="223248"/>
                    </a:lnTo>
                    <a:cubicBezTo>
                      <a:pt x="1623060" y="303258"/>
                      <a:pt x="1557020" y="369298"/>
                      <a:pt x="1477010" y="369298"/>
                    </a:cubicBezTo>
                    <a:lnTo>
                      <a:pt x="158750" y="369298"/>
                    </a:lnTo>
                    <a:cubicBezTo>
                      <a:pt x="78740" y="369298"/>
                      <a:pt x="12700" y="304528"/>
                      <a:pt x="12700" y="223248"/>
                    </a:cubicBezTo>
                    <a:close/>
                    <a:moveTo>
                      <a:pt x="1663700" y="266428"/>
                    </a:moveTo>
                    <a:cubicBezTo>
                      <a:pt x="1663700" y="346438"/>
                      <a:pt x="1596390" y="412478"/>
                      <a:pt x="1516380" y="412478"/>
                    </a:cubicBezTo>
                    <a:lnTo>
                      <a:pt x="198120" y="412478"/>
                    </a:lnTo>
                    <a:cubicBezTo>
                      <a:pt x="157480" y="412478"/>
                      <a:pt x="120650" y="395968"/>
                      <a:pt x="93980" y="368028"/>
                    </a:cubicBezTo>
                    <a:cubicBezTo>
                      <a:pt x="114300" y="376918"/>
                      <a:pt x="135890" y="381998"/>
                      <a:pt x="160020" y="381998"/>
                    </a:cubicBezTo>
                    <a:lnTo>
                      <a:pt x="1478280" y="381998"/>
                    </a:lnTo>
                    <a:cubicBezTo>
                      <a:pt x="1565910" y="381998"/>
                      <a:pt x="1637030" y="310878"/>
                      <a:pt x="1637030" y="223248"/>
                    </a:cubicBezTo>
                    <a:lnTo>
                      <a:pt x="1637030" y="158750"/>
                    </a:lnTo>
                    <a:cubicBezTo>
                      <a:pt x="1637030" y="140970"/>
                      <a:pt x="1633220" y="123190"/>
                      <a:pt x="1628140" y="106680"/>
                    </a:cubicBezTo>
                    <a:cubicBezTo>
                      <a:pt x="1649730" y="132080"/>
                      <a:pt x="1663700" y="165100"/>
                      <a:pt x="1663700" y="201930"/>
                    </a:cubicBezTo>
                    <a:lnTo>
                      <a:pt x="1663700" y="266428"/>
                    </a:lnTo>
                    <a:cubicBezTo>
                      <a:pt x="1663700" y="266428"/>
                      <a:pt x="1663700" y="266428"/>
                      <a:pt x="1663700" y="266428"/>
                    </a:cubicBezTo>
                    <a:close/>
                  </a:path>
                </a:pathLst>
              </a:custGeom>
              <a:solidFill>
                <a:srgbClr val="F7F9F7"/>
              </a:solidFill>
            </p:spPr>
          </p:sp>
        </p:grpSp>
        <p:sp>
          <p:nvSpPr>
            <p:cNvPr id="29" name="TextBox 29"/>
            <p:cNvSpPr txBox="1"/>
            <p:nvPr/>
          </p:nvSpPr>
          <p:spPr>
            <a:xfrm>
              <a:off x="682138" y="343034"/>
              <a:ext cx="3233460" cy="460940"/>
            </a:xfrm>
            <a:prstGeom prst="rect">
              <a:avLst/>
            </a:prstGeom>
          </p:spPr>
          <p:txBody>
            <a:bodyPr lIns="0" tIns="0" rIns="0" bIns="0" rtlCol="0" anchor="t">
              <a:spAutoFit/>
            </a:bodyPr>
            <a:lstStyle/>
            <a:p>
              <a:pPr>
                <a:lnSpc>
                  <a:spcPts val="2704"/>
                </a:lnSpc>
              </a:pPr>
              <a:r>
                <a:rPr lang="en-US" sz="2199">
                  <a:solidFill>
                    <a:srgbClr val="232325"/>
                  </a:solidFill>
                  <a:latin typeface="HK Grotesk Medium"/>
                </a:rPr>
                <a:t>Design by feature</a:t>
              </a:r>
            </a:p>
          </p:txBody>
        </p:sp>
      </p:grpSp>
      <p:grpSp>
        <p:nvGrpSpPr>
          <p:cNvPr id="30" name="Group 30"/>
          <p:cNvGrpSpPr/>
          <p:nvPr/>
        </p:nvGrpSpPr>
        <p:grpSpPr>
          <a:xfrm>
            <a:off x="8085206" y="7552163"/>
            <a:ext cx="3448302" cy="874543"/>
            <a:chOff x="0" y="0"/>
            <a:chExt cx="4597735" cy="1166058"/>
          </a:xfrm>
        </p:grpSpPr>
        <p:grpSp>
          <p:nvGrpSpPr>
            <p:cNvPr id="31" name="Group 31"/>
            <p:cNvGrpSpPr/>
            <p:nvPr/>
          </p:nvGrpSpPr>
          <p:grpSpPr>
            <a:xfrm>
              <a:off x="0" y="0"/>
              <a:ext cx="4597735" cy="1166058"/>
              <a:chOff x="0" y="0"/>
              <a:chExt cx="1675130" cy="425178"/>
            </a:xfrm>
          </p:grpSpPr>
          <p:sp>
            <p:nvSpPr>
              <p:cNvPr id="32" name="Freeform 32"/>
              <p:cNvSpPr/>
              <p:nvPr/>
            </p:nvSpPr>
            <p:spPr>
              <a:xfrm>
                <a:off x="92710" y="106680"/>
                <a:ext cx="1570990" cy="305798"/>
              </a:xfrm>
              <a:custGeom>
                <a:avLst/>
                <a:gdLst/>
                <a:ahLst/>
                <a:cxnLst/>
                <a:rect l="l" t="t" r="r" b="b"/>
                <a:pathLst>
                  <a:path w="1570990" h="305798">
                    <a:moveTo>
                      <a:pt x="1544320" y="116568"/>
                    </a:moveTo>
                    <a:cubicBezTo>
                      <a:pt x="1544320" y="204198"/>
                      <a:pt x="1468120" y="275318"/>
                      <a:pt x="1386840" y="275318"/>
                    </a:cubicBezTo>
                    <a:lnTo>
                      <a:pt x="66040" y="275318"/>
                    </a:lnTo>
                    <a:cubicBezTo>
                      <a:pt x="43180" y="275318"/>
                      <a:pt x="20320" y="270238"/>
                      <a:pt x="0" y="261348"/>
                    </a:cubicBezTo>
                    <a:cubicBezTo>
                      <a:pt x="26670" y="289288"/>
                      <a:pt x="63500" y="305798"/>
                      <a:pt x="104140" y="305798"/>
                    </a:cubicBezTo>
                    <a:lnTo>
                      <a:pt x="1424940" y="305798"/>
                    </a:lnTo>
                    <a:cubicBezTo>
                      <a:pt x="1504950" y="305798"/>
                      <a:pt x="1570990" y="239758"/>
                      <a:pt x="1570990" y="159748"/>
                    </a:cubicBezTo>
                    <a:lnTo>
                      <a:pt x="1570990" y="95250"/>
                    </a:lnTo>
                    <a:cubicBezTo>
                      <a:pt x="1570990" y="58420"/>
                      <a:pt x="1557020" y="25400"/>
                      <a:pt x="1535430" y="0"/>
                    </a:cubicBezTo>
                    <a:cubicBezTo>
                      <a:pt x="1541780" y="16510"/>
                      <a:pt x="1544320" y="34290"/>
                      <a:pt x="1544320" y="52070"/>
                    </a:cubicBezTo>
                    <a:lnTo>
                      <a:pt x="1544320" y="116568"/>
                    </a:lnTo>
                    <a:lnTo>
                      <a:pt x="1544320" y="116568"/>
                    </a:lnTo>
                    <a:close/>
                  </a:path>
                </a:pathLst>
              </a:custGeom>
              <a:solidFill>
                <a:srgbClr val="F7F9F7"/>
              </a:solidFill>
            </p:spPr>
          </p:sp>
          <p:sp>
            <p:nvSpPr>
              <p:cNvPr id="33" name="Freeform 33"/>
              <p:cNvSpPr/>
              <p:nvPr/>
            </p:nvSpPr>
            <p:spPr>
              <a:xfrm>
                <a:off x="12700" y="12700"/>
                <a:ext cx="1610360" cy="356598"/>
              </a:xfrm>
              <a:custGeom>
                <a:avLst/>
                <a:gdLst/>
                <a:ahLst/>
                <a:cxnLst/>
                <a:rect l="l" t="t" r="r" b="b"/>
                <a:pathLst>
                  <a:path w="1610360" h="356598">
                    <a:moveTo>
                      <a:pt x="146050" y="356598"/>
                    </a:moveTo>
                    <a:lnTo>
                      <a:pt x="1464310" y="356598"/>
                    </a:lnTo>
                    <a:cubicBezTo>
                      <a:pt x="1544320" y="356598"/>
                      <a:pt x="1610360" y="290558"/>
                      <a:pt x="1610360" y="210548"/>
                    </a:cubicBezTo>
                    <a:lnTo>
                      <a:pt x="1610360" y="146050"/>
                    </a:lnTo>
                    <a:cubicBezTo>
                      <a:pt x="1610360" y="66040"/>
                      <a:pt x="1544320" y="0"/>
                      <a:pt x="1464310" y="0"/>
                    </a:cubicBezTo>
                    <a:lnTo>
                      <a:pt x="146050" y="0"/>
                    </a:lnTo>
                    <a:cubicBezTo>
                      <a:pt x="66040" y="0"/>
                      <a:pt x="0" y="66040"/>
                      <a:pt x="0" y="146050"/>
                    </a:cubicBezTo>
                    <a:lnTo>
                      <a:pt x="0" y="210548"/>
                    </a:lnTo>
                    <a:cubicBezTo>
                      <a:pt x="0" y="291828"/>
                      <a:pt x="66040" y="356598"/>
                      <a:pt x="146050" y="356598"/>
                    </a:cubicBezTo>
                    <a:close/>
                  </a:path>
                </a:pathLst>
              </a:custGeom>
              <a:solidFill>
                <a:srgbClr val="F7F9F7"/>
              </a:solidFill>
            </p:spPr>
          </p:sp>
          <p:sp>
            <p:nvSpPr>
              <p:cNvPr id="34" name="Freeform 34"/>
              <p:cNvSpPr/>
              <p:nvPr/>
            </p:nvSpPr>
            <p:spPr>
              <a:xfrm>
                <a:off x="0" y="0"/>
                <a:ext cx="1675130" cy="425178"/>
              </a:xfrm>
              <a:custGeom>
                <a:avLst/>
                <a:gdLst/>
                <a:ahLst/>
                <a:cxnLst/>
                <a:rect l="l" t="t" r="r" b="b"/>
                <a:pathLst>
                  <a:path w="1675130" h="425178">
                    <a:moveTo>
                      <a:pt x="1611630" y="74930"/>
                    </a:moveTo>
                    <a:cubicBezTo>
                      <a:pt x="1583690" y="30480"/>
                      <a:pt x="1534160" y="0"/>
                      <a:pt x="1477010" y="0"/>
                    </a:cubicBezTo>
                    <a:lnTo>
                      <a:pt x="158750" y="0"/>
                    </a:lnTo>
                    <a:cubicBezTo>
                      <a:pt x="71120" y="0"/>
                      <a:pt x="0" y="71120"/>
                      <a:pt x="0" y="158750"/>
                    </a:cubicBezTo>
                    <a:lnTo>
                      <a:pt x="0" y="223248"/>
                    </a:lnTo>
                    <a:cubicBezTo>
                      <a:pt x="0" y="275318"/>
                      <a:pt x="25400" y="321038"/>
                      <a:pt x="63500" y="350248"/>
                    </a:cubicBezTo>
                    <a:cubicBezTo>
                      <a:pt x="91440" y="394698"/>
                      <a:pt x="140970" y="425178"/>
                      <a:pt x="198120" y="425178"/>
                    </a:cubicBezTo>
                    <a:lnTo>
                      <a:pt x="1516380" y="425178"/>
                    </a:lnTo>
                    <a:cubicBezTo>
                      <a:pt x="1604010" y="425178"/>
                      <a:pt x="1675130" y="354058"/>
                      <a:pt x="1675130" y="266428"/>
                    </a:cubicBezTo>
                    <a:lnTo>
                      <a:pt x="1675130" y="201930"/>
                    </a:lnTo>
                    <a:cubicBezTo>
                      <a:pt x="1675130" y="149860"/>
                      <a:pt x="1649730" y="104140"/>
                      <a:pt x="1611630" y="74930"/>
                    </a:cubicBezTo>
                    <a:close/>
                    <a:moveTo>
                      <a:pt x="12700" y="223248"/>
                    </a:moveTo>
                    <a:lnTo>
                      <a:pt x="12700" y="158750"/>
                    </a:lnTo>
                    <a:cubicBezTo>
                      <a:pt x="12700" y="78740"/>
                      <a:pt x="78740" y="12700"/>
                      <a:pt x="158750" y="12700"/>
                    </a:cubicBezTo>
                    <a:lnTo>
                      <a:pt x="1477010" y="12700"/>
                    </a:lnTo>
                    <a:cubicBezTo>
                      <a:pt x="1557020" y="12700"/>
                      <a:pt x="1623060" y="78740"/>
                      <a:pt x="1623060" y="158750"/>
                    </a:cubicBezTo>
                    <a:lnTo>
                      <a:pt x="1623060" y="223248"/>
                    </a:lnTo>
                    <a:cubicBezTo>
                      <a:pt x="1623060" y="303258"/>
                      <a:pt x="1557020" y="369298"/>
                      <a:pt x="1477010" y="369298"/>
                    </a:cubicBezTo>
                    <a:lnTo>
                      <a:pt x="158750" y="369298"/>
                    </a:lnTo>
                    <a:cubicBezTo>
                      <a:pt x="78740" y="369298"/>
                      <a:pt x="12700" y="304528"/>
                      <a:pt x="12700" y="223248"/>
                    </a:cubicBezTo>
                    <a:close/>
                    <a:moveTo>
                      <a:pt x="1663700" y="266428"/>
                    </a:moveTo>
                    <a:cubicBezTo>
                      <a:pt x="1663700" y="346438"/>
                      <a:pt x="1596390" y="412478"/>
                      <a:pt x="1516380" y="412478"/>
                    </a:cubicBezTo>
                    <a:lnTo>
                      <a:pt x="198120" y="412478"/>
                    </a:lnTo>
                    <a:cubicBezTo>
                      <a:pt x="157480" y="412478"/>
                      <a:pt x="120650" y="395968"/>
                      <a:pt x="93980" y="368028"/>
                    </a:cubicBezTo>
                    <a:cubicBezTo>
                      <a:pt x="114300" y="376918"/>
                      <a:pt x="135890" y="381998"/>
                      <a:pt x="160020" y="381998"/>
                    </a:cubicBezTo>
                    <a:lnTo>
                      <a:pt x="1478280" y="381998"/>
                    </a:lnTo>
                    <a:cubicBezTo>
                      <a:pt x="1565910" y="381998"/>
                      <a:pt x="1637030" y="310878"/>
                      <a:pt x="1637030" y="223248"/>
                    </a:cubicBezTo>
                    <a:lnTo>
                      <a:pt x="1637030" y="158750"/>
                    </a:lnTo>
                    <a:cubicBezTo>
                      <a:pt x="1637030" y="140970"/>
                      <a:pt x="1633220" y="123190"/>
                      <a:pt x="1628140" y="106680"/>
                    </a:cubicBezTo>
                    <a:cubicBezTo>
                      <a:pt x="1649730" y="132080"/>
                      <a:pt x="1663700" y="165100"/>
                      <a:pt x="1663700" y="201930"/>
                    </a:cubicBezTo>
                    <a:lnTo>
                      <a:pt x="1663700" y="266428"/>
                    </a:lnTo>
                    <a:cubicBezTo>
                      <a:pt x="1663700" y="266428"/>
                      <a:pt x="1663700" y="266428"/>
                      <a:pt x="1663700" y="266428"/>
                    </a:cubicBezTo>
                    <a:close/>
                  </a:path>
                </a:pathLst>
              </a:custGeom>
              <a:solidFill>
                <a:srgbClr val="F7F9F7"/>
              </a:solidFill>
            </p:spPr>
          </p:sp>
        </p:grpSp>
        <p:sp>
          <p:nvSpPr>
            <p:cNvPr id="35" name="TextBox 35"/>
            <p:cNvSpPr txBox="1"/>
            <p:nvPr/>
          </p:nvSpPr>
          <p:spPr>
            <a:xfrm>
              <a:off x="682138" y="343034"/>
              <a:ext cx="3233460" cy="460940"/>
            </a:xfrm>
            <a:prstGeom prst="rect">
              <a:avLst/>
            </a:prstGeom>
          </p:spPr>
          <p:txBody>
            <a:bodyPr lIns="0" tIns="0" rIns="0" bIns="0" rtlCol="0" anchor="t">
              <a:spAutoFit/>
            </a:bodyPr>
            <a:lstStyle/>
            <a:p>
              <a:pPr>
                <a:lnSpc>
                  <a:spcPts val="2704"/>
                </a:lnSpc>
              </a:pPr>
              <a:r>
                <a:rPr lang="en-US" sz="2199">
                  <a:solidFill>
                    <a:srgbClr val="232325"/>
                  </a:solidFill>
                  <a:latin typeface="HK Grotesk Medium"/>
                </a:rPr>
                <a:t>Build by feature</a:t>
              </a:r>
            </a:p>
          </p:txBody>
        </p:sp>
      </p:grpSp>
      <p:sp>
        <p:nvSpPr>
          <p:cNvPr id="36" name="AutoShape 36"/>
          <p:cNvSpPr/>
          <p:nvPr/>
        </p:nvSpPr>
        <p:spPr>
          <a:xfrm>
            <a:off x="7794546" y="5943975"/>
            <a:ext cx="4095068" cy="0"/>
          </a:xfrm>
          <a:prstGeom prst="line">
            <a:avLst/>
          </a:prstGeom>
          <a:ln w="38100" cap="rnd">
            <a:solidFill>
              <a:srgbClr val="F7F9F7"/>
            </a:solidFill>
            <a:prstDash val="solid"/>
            <a:headEnd type="none" w="sm" len="sm"/>
            <a:tailEnd type="none" w="sm" len="sm"/>
          </a:ln>
        </p:spPr>
      </p:sp>
      <p:sp>
        <p:nvSpPr>
          <p:cNvPr id="37" name="AutoShape 37"/>
          <p:cNvSpPr/>
          <p:nvPr/>
        </p:nvSpPr>
        <p:spPr>
          <a:xfrm>
            <a:off x="7794546" y="8599979"/>
            <a:ext cx="4095068" cy="0"/>
          </a:xfrm>
          <a:prstGeom prst="line">
            <a:avLst/>
          </a:prstGeom>
          <a:ln w="38100" cap="rnd">
            <a:solidFill>
              <a:srgbClr val="FFFFFF"/>
            </a:solidFill>
            <a:prstDash val="solid"/>
            <a:headEnd type="none" w="sm" len="sm"/>
            <a:tailEnd type="none" w="sm" len="sm"/>
          </a:ln>
        </p:spPr>
      </p:sp>
      <p:sp>
        <p:nvSpPr>
          <p:cNvPr id="38" name="AutoShape 38"/>
          <p:cNvSpPr/>
          <p:nvPr/>
        </p:nvSpPr>
        <p:spPr>
          <a:xfrm rot="5400000">
            <a:off x="10539534" y="7270940"/>
            <a:ext cx="2700159" cy="0"/>
          </a:xfrm>
          <a:prstGeom prst="line">
            <a:avLst/>
          </a:prstGeom>
          <a:ln w="38100" cap="rnd">
            <a:solidFill>
              <a:srgbClr val="F7F9F7"/>
            </a:solidFill>
            <a:prstDash val="solid"/>
            <a:headEnd type="none" w="sm" len="sm"/>
            <a:tailEnd type="none" w="sm" len="sm"/>
          </a:ln>
        </p:spPr>
      </p:sp>
      <p:sp>
        <p:nvSpPr>
          <p:cNvPr id="39" name="AutoShape 39"/>
          <p:cNvSpPr/>
          <p:nvPr/>
        </p:nvSpPr>
        <p:spPr>
          <a:xfrm rot="5400000">
            <a:off x="6465507" y="7294054"/>
            <a:ext cx="2700159" cy="0"/>
          </a:xfrm>
          <a:prstGeom prst="line">
            <a:avLst/>
          </a:prstGeom>
          <a:ln w="38100" cap="rnd">
            <a:solidFill>
              <a:srgbClr val="F7F9F7"/>
            </a:solidFill>
            <a:prstDash val="solid"/>
            <a:headEnd type="none" w="sm" len="sm"/>
            <a:tailEnd type="none" w="sm" len="sm"/>
          </a:ln>
        </p:spPr>
      </p:sp>
      <p:sp>
        <p:nvSpPr>
          <p:cNvPr id="40" name="AutoShape 40"/>
          <p:cNvSpPr/>
          <p:nvPr/>
        </p:nvSpPr>
        <p:spPr>
          <a:xfrm>
            <a:off x="11887024" y="7318488"/>
            <a:ext cx="739763" cy="0"/>
          </a:xfrm>
          <a:prstGeom prst="line">
            <a:avLst/>
          </a:prstGeom>
          <a:ln w="38100" cap="rnd">
            <a:solidFill>
              <a:srgbClr val="F7F9F7"/>
            </a:solidFill>
            <a:prstDash val="solid"/>
            <a:headEnd type="none" w="sm" len="sm"/>
            <a:tailEnd type="none" w="sm" len="sm"/>
          </a:ln>
        </p:spPr>
      </p:sp>
      <p:sp>
        <p:nvSpPr>
          <p:cNvPr id="41" name="AutoShape 41"/>
          <p:cNvSpPr/>
          <p:nvPr/>
        </p:nvSpPr>
        <p:spPr>
          <a:xfrm rot="-10800000">
            <a:off x="11886435" y="2343223"/>
            <a:ext cx="743451" cy="0"/>
          </a:xfrm>
          <a:prstGeom prst="line">
            <a:avLst/>
          </a:prstGeom>
          <a:ln w="38100" cap="rnd">
            <a:solidFill>
              <a:srgbClr val="F7F9F7"/>
            </a:solidFill>
            <a:prstDash val="solid"/>
            <a:headEnd type="none" w="sm" len="sm"/>
            <a:tailEnd type="triangle" w="lg" len="med"/>
          </a:ln>
        </p:spPr>
      </p:sp>
      <p:sp>
        <p:nvSpPr>
          <p:cNvPr id="42" name="AutoShape 42"/>
          <p:cNvSpPr/>
          <p:nvPr/>
        </p:nvSpPr>
        <p:spPr>
          <a:xfrm rot="-5400000">
            <a:off x="10155684" y="4820850"/>
            <a:ext cx="4955276" cy="0"/>
          </a:xfrm>
          <a:prstGeom prst="line">
            <a:avLst/>
          </a:prstGeom>
          <a:ln w="38100" cap="rnd">
            <a:solidFill>
              <a:srgbClr val="F7F9F7"/>
            </a:solidFill>
            <a:prstDash val="solid"/>
            <a:headEnd type="none" w="sm" len="sm"/>
            <a:tailEnd type="none" w="sm" len="sm"/>
          </a:ln>
        </p:spPr>
      </p:sp>
      <p:grpSp>
        <p:nvGrpSpPr>
          <p:cNvPr id="43" name="Group 43"/>
          <p:cNvGrpSpPr/>
          <p:nvPr/>
        </p:nvGrpSpPr>
        <p:grpSpPr>
          <a:xfrm>
            <a:off x="12907134" y="4043241"/>
            <a:ext cx="3448302" cy="1214340"/>
            <a:chOff x="0" y="0"/>
            <a:chExt cx="4597735" cy="1619119"/>
          </a:xfrm>
        </p:grpSpPr>
        <p:grpSp>
          <p:nvGrpSpPr>
            <p:cNvPr id="44" name="Group 44"/>
            <p:cNvGrpSpPr/>
            <p:nvPr/>
          </p:nvGrpSpPr>
          <p:grpSpPr>
            <a:xfrm>
              <a:off x="0" y="0"/>
              <a:ext cx="4597735" cy="1619119"/>
              <a:chOff x="0" y="0"/>
              <a:chExt cx="1675130" cy="590377"/>
            </a:xfrm>
          </p:grpSpPr>
          <p:sp>
            <p:nvSpPr>
              <p:cNvPr id="45" name="Freeform 45"/>
              <p:cNvSpPr/>
              <p:nvPr/>
            </p:nvSpPr>
            <p:spPr>
              <a:xfrm>
                <a:off x="92710" y="106680"/>
                <a:ext cx="1570990" cy="470997"/>
              </a:xfrm>
              <a:custGeom>
                <a:avLst/>
                <a:gdLst/>
                <a:ahLst/>
                <a:cxnLst/>
                <a:rect l="l" t="t" r="r" b="b"/>
                <a:pathLst>
                  <a:path w="1570990" h="470997">
                    <a:moveTo>
                      <a:pt x="1544320" y="281767"/>
                    </a:moveTo>
                    <a:cubicBezTo>
                      <a:pt x="1544320" y="369397"/>
                      <a:pt x="1468120" y="440517"/>
                      <a:pt x="1386840" y="440517"/>
                    </a:cubicBezTo>
                    <a:lnTo>
                      <a:pt x="66040" y="440517"/>
                    </a:lnTo>
                    <a:cubicBezTo>
                      <a:pt x="43180" y="440517"/>
                      <a:pt x="20320" y="435437"/>
                      <a:pt x="0" y="426547"/>
                    </a:cubicBezTo>
                    <a:cubicBezTo>
                      <a:pt x="26670" y="454487"/>
                      <a:pt x="63500" y="470997"/>
                      <a:pt x="104140" y="470997"/>
                    </a:cubicBezTo>
                    <a:lnTo>
                      <a:pt x="1424940" y="470997"/>
                    </a:lnTo>
                    <a:cubicBezTo>
                      <a:pt x="1504950" y="470997"/>
                      <a:pt x="1570990" y="404957"/>
                      <a:pt x="1570990" y="324947"/>
                    </a:cubicBezTo>
                    <a:lnTo>
                      <a:pt x="1570990" y="95250"/>
                    </a:lnTo>
                    <a:cubicBezTo>
                      <a:pt x="1570990" y="58420"/>
                      <a:pt x="1557020" y="25400"/>
                      <a:pt x="1535430" y="0"/>
                    </a:cubicBezTo>
                    <a:cubicBezTo>
                      <a:pt x="1541780" y="16510"/>
                      <a:pt x="1544320" y="34290"/>
                      <a:pt x="1544320" y="52070"/>
                    </a:cubicBezTo>
                    <a:lnTo>
                      <a:pt x="1544320" y="281767"/>
                    </a:lnTo>
                    <a:lnTo>
                      <a:pt x="1544320" y="281767"/>
                    </a:lnTo>
                    <a:close/>
                  </a:path>
                </a:pathLst>
              </a:custGeom>
              <a:solidFill>
                <a:srgbClr val="F7F9F7"/>
              </a:solidFill>
            </p:spPr>
          </p:sp>
          <p:sp>
            <p:nvSpPr>
              <p:cNvPr id="46" name="Freeform 46"/>
              <p:cNvSpPr/>
              <p:nvPr/>
            </p:nvSpPr>
            <p:spPr>
              <a:xfrm>
                <a:off x="12700" y="12700"/>
                <a:ext cx="1610360" cy="521797"/>
              </a:xfrm>
              <a:custGeom>
                <a:avLst/>
                <a:gdLst/>
                <a:ahLst/>
                <a:cxnLst/>
                <a:rect l="l" t="t" r="r" b="b"/>
                <a:pathLst>
                  <a:path w="1610360" h="521797">
                    <a:moveTo>
                      <a:pt x="146050" y="521797"/>
                    </a:moveTo>
                    <a:lnTo>
                      <a:pt x="1464310" y="521797"/>
                    </a:lnTo>
                    <a:cubicBezTo>
                      <a:pt x="1544320" y="521797"/>
                      <a:pt x="1610360" y="455757"/>
                      <a:pt x="1610360" y="375747"/>
                    </a:cubicBezTo>
                    <a:lnTo>
                      <a:pt x="1610360" y="146050"/>
                    </a:lnTo>
                    <a:cubicBezTo>
                      <a:pt x="1610360" y="66040"/>
                      <a:pt x="1544320" y="0"/>
                      <a:pt x="1464310" y="0"/>
                    </a:cubicBezTo>
                    <a:lnTo>
                      <a:pt x="146050" y="0"/>
                    </a:lnTo>
                    <a:cubicBezTo>
                      <a:pt x="66040" y="0"/>
                      <a:pt x="0" y="66040"/>
                      <a:pt x="0" y="146050"/>
                    </a:cubicBezTo>
                    <a:lnTo>
                      <a:pt x="0" y="375747"/>
                    </a:lnTo>
                    <a:cubicBezTo>
                      <a:pt x="0" y="457026"/>
                      <a:pt x="66040" y="521797"/>
                      <a:pt x="146050" y="521797"/>
                    </a:cubicBezTo>
                    <a:close/>
                  </a:path>
                </a:pathLst>
              </a:custGeom>
              <a:solidFill>
                <a:srgbClr val="F7F9F7"/>
              </a:solidFill>
            </p:spPr>
          </p:sp>
          <p:sp>
            <p:nvSpPr>
              <p:cNvPr id="47" name="Freeform 47"/>
              <p:cNvSpPr/>
              <p:nvPr/>
            </p:nvSpPr>
            <p:spPr>
              <a:xfrm>
                <a:off x="0" y="0"/>
                <a:ext cx="1675130" cy="590377"/>
              </a:xfrm>
              <a:custGeom>
                <a:avLst/>
                <a:gdLst/>
                <a:ahLst/>
                <a:cxnLst/>
                <a:rect l="l" t="t" r="r" b="b"/>
                <a:pathLst>
                  <a:path w="1675130" h="590377">
                    <a:moveTo>
                      <a:pt x="1611630" y="74930"/>
                    </a:moveTo>
                    <a:cubicBezTo>
                      <a:pt x="1583690" y="30480"/>
                      <a:pt x="1534160" y="0"/>
                      <a:pt x="1477010" y="0"/>
                    </a:cubicBezTo>
                    <a:lnTo>
                      <a:pt x="158750" y="0"/>
                    </a:lnTo>
                    <a:cubicBezTo>
                      <a:pt x="71120" y="0"/>
                      <a:pt x="0" y="71120"/>
                      <a:pt x="0" y="158750"/>
                    </a:cubicBezTo>
                    <a:lnTo>
                      <a:pt x="0" y="388447"/>
                    </a:lnTo>
                    <a:cubicBezTo>
                      <a:pt x="0" y="440517"/>
                      <a:pt x="25400" y="486237"/>
                      <a:pt x="63500" y="515447"/>
                    </a:cubicBezTo>
                    <a:cubicBezTo>
                      <a:pt x="91440" y="559897"/>
                      <a:pt x="140970" y="590377"/>
                      <a:pt x="198120" y="590377"/>
                    </a:cubicBezTo>
                    <a:lnTo>
                      <a:pt x="1516380" y="590377"/>
                    </a:lnTo>
                    <a:cubicBezTo>
                      <a:pt x="1604010" y="590377"/>
                      <a:pt x="1675130" y="519257"/>
                      <a:pt x="1675130" y="431627"/>
                    </a:cubicBezTo>
                    <a:lnTo>
                      <a:pt x="1675130" y="201930"/>
                    </a:lnTo>
                    <a:cubicBezTo>
                      <a:pt x="1675130" y="149860"/>
                      <a:pt x="1649730" y="104140"/>
                      <a:pt x="1611630" y="74930"/>
                    </a:cubicBezTo>
                    <a:close/>
                    <a:moveTo>
                      <a:pt x="12700" y="388447"/>
                    </a:moveTo>
                    <a:lnTo>
                      <a:pt x="12700" y="158750"/>
                    </a:lnTo>
                    <a:cubicBezTo>
                      <a:pt x="12700" y="78740"/>
                      <a:pt x="78740" y="12700"/>
                      <a:pt x="158750" y="12700"/>
                    </a:cubicBezTo>
                    <a:lnTo>
                      <a:pt x="1477010" y="12700"/>
                    </a:lnTo>
                    <a:cubicBezTo>
                      <a:pt x="1557020" y="12700"/>
                      <a:pt x="1623060" y="78740"/>
                      <a:pt x="1623060" y="158750"/>
                    </a:cubicBezTo>
                    <a:lnTo>
                      <a:pt x="1623060" y="388447"/>
                    </a:lnTo>
                    <a:cubicBezTo>
                      <a:pt x="1623060" y="468457"/>
                      <a:pt x="1557020" y="534497"/>
                      <a:pt x="1477010" y="534497"/>
                    </a:cubicBezTo>
                    <a:lnTo>
                      <a:pt x="158750" y="534497"/>
                    </a:lnTo>
                    <a:cubicBezTo>
                      <a:pt x="78740" y="534497"/>
                      <a:pt x="12700" y="469726"/>
                      <a:pt x="12700" y="388447"/>
                    </a:cubicBezTo>
                    <a:close/>
                    <a:moveTo>
                      <a:pt x="1663700" y="431626"/>
                    </a:moveTo>
                    <a:cubicBezTo>
                      <a:pt x="1663700" y="511637"/>
                      <a:pt x="1596390" y="577676"/>
                      <a:pt x="1516380" y="577676"/>
                    </a:cubicBezTo>
                    <a:lnTo>
                      <a:pt x="198120" y="577676"/>
                    </a:lnTo>
                    <a:cubicBezTo>
                      <a:pt x="157480" y="577676"/>
                      <a:pt x="120650" y="561166"/>
                      <a:pt x="93980" y="533226"/>
                    </a:cubicBezTo>
                    <a:cubicBezTo>
                      <a:pt x="114300" y="542116"/>
                      <a:pt x="135890" y="547196"/>
                      <a:pt x="160020" y="547196"/>
                    </a:cubicBezTo>
                    <a:lnTo>
                      <a:pt x="1478280" y="547196"/>
                    </a:lnTo>
                    <a:cubicBezTo>
                      <a:pt x="1565910" y="547196"/>
                      <a:pt x="1637030" y="476076"/>
                      <a:pt x="1637030" y="388446"/>
                    </a:cubicBezTo>
                    <a:lnTo>
                      <a:pt x="1637030" y="158750"/>
                    </a:lnTo>
                    <a:cubicBezTo>
                      <a:pt x="1637030" y="140970"/>
                      <a:pt x="1633220" y="123190"/>
                      <a:pt x="1628140" y="106680"/>
                    </a:cubicBezTo>
                    <a:cubicBezTo>
                      <a:pt x="1649730" y="132080"/>
                      <a:pt x="1663700" y="165100"/>
                      <a:pt x="1663700" y="201930"/>
                    </a:cubicBezTo>
                    <a:lnTo>
                      <a:pt x="1663700" y="431626"/>
                    </a:lnTo>
                    <a:cubicBezTo>
                      <a:pt x="1663700" y="431626"/>
                      <a:pt x="1663700" y="431626"/>
                      <a:pt x="1663700" y="431626"/>
                    </a:cubicBezTo>
                    <a:close/>
                  </a:path>
                </a:pathLst>
              </a:custGeom>
              <a:solidFill>
                <a:srgbClr val="F7F9F7"/>
              </a:solidFill>
            </p:spPr>
          </p:sp>
        </p:grpSp>
        <p:sp>
          <p:nvSpPr>
            <p:cNvPr id="48" name="TextBox 48"/>
            <p:cNvSpPr txBox="1"/>
            <p:nvPr/>
          </p:nvSpPr>
          <p:spPr>
            <a:xfrm>
              <a:off x="682138" y="343034"/>
              <a:ext cx="3233460" cy="914001"/>
            </a:xfrm>
            <a:prstGeom prst="rect">
              <a:avLst/>
            </a:prstGeom>
          </p:spPr>
          <p:txBody>
            <a:bodyPr lIns="0" tIns="0" rIns="0" bIns="0" rtlCol="0" anchor="t">
              <a:spAutoFit/>
            </a:bodyPr>
            <a:lstStyle/>
            <a:p>
              <a:pPr>
                <a:lnSpc>
                  <a:spcPts val="2704"/>
                </a:lnSpc>
              </a:pPr>
              <a:r>
                <a:rPr lang="en-US" sz="2199">
                  <a:solidFill>
                    <a:srgbClr val="232325"/>
                  </a:solidFill>
                  <a:latin typeface="HK Grotesk Medium"/>
                </a:rPr>
                <a:t>Iterate after feedback</a:t>
              </a:r>
            </a:p>
          </p:txBody>
        </p:sp>
      </p:grpSp>
      <p:sp>
        <p:nvSpPr>
          <p:cNvPr id="49" name="TextBox 49"/>
          <p:cNvSpPr txBox="1"/>
          <p:nvPr/>
        </p:nvSpPr>
        <p:spPr>
          <a:xfrm>
            <a:off x="1495935" y="4288155"/>
            <a:ext cx="4962122" cy="1701165"/>
          </a:xfrm>
          <a:prstGeom prst="rect">
            <a:avLst/>
          </a:prstGeom>
        </p:spPr>
        <p:txBody>
          <a:bodyPr lIns="0" tIns="0" rIns="0" bIns="0" rtlCol="0" anchor="t">
            <a:spAutoFit/>
          </a:bodyPr>
          <a:lstStyle/>
          <a:p>
            <a:pPr>
              <a:lnSpc>
                <a:spcPts val="6720"/>
              </a:lnSpc>
            </a:pPr>
            <a:r>
              <a:rPr lang="en-US" sz="5600">
                <a:solidFill>
                  <a:srgbClr val="BBBBBB"/>
                </a:solidFill>
                <a:latin typeface="HK Grotesk Medium"/>
              </a:rPr>
              <a:t>Feature Driven Development</a:t>
            </a:r>
          </a:p>
        </p:txBody>
      </p:sp>
      <p:sp>
        <p:nvSpPr>
          <p:cNvPr id="50" name="AutoShape 50"/>
          <p:cNvSpPr/>
          <p:nvPr/>
        </p:nvSpPr>
        <p:spPr>
          <a:xfrm rot="5400000">
            <a:off x="9618670" y="2984772"/>
            <a:ext cx="339293" cy="0"/>
          </a:xfrm>
          <a:prstGeom prst="line">
            <a:avLst/>
          </a:prstGeom>
          <a:ln w="38100" cap="rnd">
            <a:solidFill>
              <a:srgbClr val="F7F9F7"/>
            </a:solidFill>
            <a:prstDash val="solid"/>
            <a:headEnd type="none" w="sm" len="sm"/>
            <a:tailEnd type="triangle" w="lg" len="med"/>
          </a:ln>
        </p:spPr>
      </p:sp>
      <p:sp>
        <p:nvSpPr>
          <p:cNvPr id="51" name="AutoShape 51"/>
          <p:cNvSpPr/>
          <p:nvPr/>
        </p:nvSpPr>
        <p:spPr>
          <a:xfrm rot="5400000">
            <a:off x="9618670" y="4629370"/>
            <a:ext cx="339293" cy="0"/>
          </a:xfrm>
          <a:prstGeom prst="line">
            <a:avLst/>
          </a:prstGeom>
          <a:ln w="38100" cap="rnd">
            <a:solidFill>
              <a:srgbClr val="F7F9F7"/>
            </a:solidFill>
            <a:prstDash val="solid"/>
            <a:headEnd type="none" w="sm" len="sm"/>
            <a:tailEnd type="triangle" w="lg" len="med"/>
          </a:ln>
        </p:spPr>
      </p:sp>
      <p:sp>
        <p:nvSpPr>
          <p:cNvPr id="52" name="AutoShape 52"/>
          <p:cNvSpPr/>
          <p:nvPr/>
        </p:nvSpPr>
        <p:spPr>
          <a:xfrm rot="5400000">
            <a:off x="9618670" y="7245692"/>
            <a:ext cx="339293" cy="0"/>
          </a:xfrm>
          <a:prstGeom prst="line">
            <a:avLst/>
          </a:prstGeom>
          <a:ln w="38100" cap="rnd">
            <a:solidFill>
              <a:srgbClr val="F7F9F7"/>
            </a:solidFill>
            <a:prstDash val="solid"/>
            <a:headEnd type="none" w="sm" len="sm"/>
            <a:tailEnd type="triangle" w="lg" len="med"/>
          </a:ln>
        </p:spPr>
      </p:sp>
      <p:sp>
        <p:nvSpPr>
          <p:cNvPr id="53" name="AutoShape 53"/>
          <p:cNvSpPr/>
          <p:nvPr/>
        </p:nvSpPr>
        <p:spPr>
          <a:xfrm rot="5400000">
            <a:off x="9576590" y="5920861"/>
            <a:ext cx="339293" cy="0"/>
          </a:xfrm>
          <a:prstGeom prst="line">
            <a:avLst/>
          </a:prstGeom>
          <a:ln w="38100" cap="rnd">
            <a:solidFill>
              <a:srgbClr val="F7F9F7"/>
            </a:solidFill>
            <a:prstDash val="solid"/>
            <a:headEnd type="none" w="sm" len="sm"/>
            <a:tailEnd type="triangle" w="lg"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grpSp>
        <p:nvGrpSpPr>
          <p:cNvPr id="2" name="Group 2"/>
          <p:cNvGrpSpPr/>
          <p:nvPr/>
        </p:nvGrpSpPr>
        <p:grpSpPr>
          <a:xfrm>
            <a:off x="7562108" y="3033312"/>
            <a:ext cx="9697192" cy="436065"/>
            <a:chOff x="0" y="0"/>
            <a:chExt cx="12929589" cy="581420"/>
          </a:xfrm>
        </p:grpSpPr>
        <p:pic>
          <p:nvPicPr>
            <p:cNvPr id="3" name="Picture 3"/>
            <p:cNvPicPr>
              <a:picLocks noChangeAspect="1"/>
            </p:cNvPicPr>
            <p:nvPr/>
          </p:nvPicPr>
          <p:blipFill>
            <a:blip r:embed="rId3"/>
            <a:srcRect/>
            <a:stretch>
              <a:fillRect/>
            </a:stretch>
          </p:blipFill>
          <p:spPr>
            <a:xfrm>
              <a:off x="0" y="0"/>
              <a:ext cx="582147" cy="581420"/>
            </a:xfrm>
            <a:prstGeom prst="rect">
              <a:avLst/>
            </a:prstGeom>
          </p:spPr>
        </p:pic>
        <p:grpSp>
          <p:nvGrpSpPr>
            <p:cNvPr id="4" name="Group 4"/>
            <p:cNvGrpSpPr/>
            <p:nvPr/>
          </p:nvGrpSpPr>
          <p:grpSpPr>
            <a:xfrm>
              <a:off x="123304" y="114518"/>
              <a:ext cx="335539" cy="33553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6" name="TextBox 6"/>
            <p:cNvSpPr txBox="1"/>
            <p:nvPr/>
          </p:nvSpPr>
          <p:spPr>
            <a:xfrm>
              <a:off x="1076499" y="-755"/>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Easier to track and fix coding errors</a:t>
              </a:r>
            </a:p>
          </p:txBody>
        </p:sp>
      </p:grpSp>
      <p:grpSp>
        <p:nvGrpSpPr>
          <p:cNvPr id="7" name="Group 7"/>
          <p:cNvGrpSpPr/>
          <p:nvPr/>
        </p:nvGrpSpPr>
        <p:grpSpPr>
          <a:xfrm>
            <a:off x="7562108" y="3977440"/>
            <a:ext cx="9697192" cy="436065"/>
            <a:chOff x="0" y="0"/>
            <a:chExt cx="12929589" cy="581420"/>
          </a:xfrm>
        </p:grpSpPr>
        <p:pic>
          <p:nvPicPr>
            <p:cNvPr id="8" name="Picture 8"/>
            <p:cNvPicPr>
              <a:picLocks noChangeAspect="1"/>
            </p:cNvPicPr>
            <p:nvPr/>
          </p:nvPicPr>
          <p:blipFill>
            <a:blip r:embed="rId3"/>
            <a:srcRect/>
            <a:stretch>
              <a:fillRect/>
            </a:stretch>
          </p:blipFill>
          <p:spPr>
            <a:xfrm>
              <a:off x="0" y="0"/>
              <a:ext cx="582147" cy="581420"/>
            </a:xfrm>
            <a:prstGeom prst="rect">
              <a:avLst/>
            </a:prstGeom>
          </p:spPr>
        </p:pic>
        <p:grpSp>
          <p:nvGrpSpPr>
            <p:cNvPr id="9" name="Group 9"/>
            <p:cNvGrpSpPr/>
            <p:nvPr/>
          </p:nvGrpSpPr>
          <p:grpSpPr>
            <a:xfrm>
              <a:off x="123304" y="114518"/>
              <a:ext cx="335539" cy="335539"/>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11" name="TextBox 11"/>
            <p:cNvSpPr txBox="1"/>
            <p:nvPr/>
          </p:nvSpPr>
          <p:spPr>
            <a:xfrm>
              <a:off x="1076499" y="-755"/>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Allows you to make a quick turnaround </a:t>
              </a:r>
            </a:p>
          </p:txBody>
        </p:sp>
      </p:grpSp>
      <p:grpSp>
        <p:nvGrpSpPr>
          <p:cNvPr id="12" name="Group 12"/>
          <p:cNvGrpSpPr/>
          <p:nvPr/>
        </p:nvGrpSpPr>
        <p:grpSpPr>
          <a:xfrm>
            <a:off x="7562108" y="4921568"/>
            <a:ext cx="9697192" cy="436065"/>
            <a:chOff x="0" y="0"/>
            <a:chExt cx="12929589" cy="581420"/>
          </a:xfrm>
        </p:grpSpPr>
        <p:pic>
          <p:nvPicPr>
            <p:cNvPr id="13" name="Picture 13"/>
            <p:cNvPicPr>
              <a:picLocks noChangeAspect="1"/>
            </p:cNvPicPr>
            <p:nvPr/>
          </p:nvPicPr>
          <p:blipFill>
            <a:blip r:embed="rId3"/>
            <a:srcRect/>
            <a:stretch>
              <a:fillRect/>
            </a:stretch>
          </p:blipFill>
          <p:spPr>
            <a:xfrm>
              <a:off x="0" y="0"/>
              <a:ext cx="582147" cy="581420"/>
            </a:xfrm>
            <a:prstGeom prst="rect">
              <a:avLst/>
            </a:prstGeom>
          </p:spPr>
        </p:pic>
        <p:grpSp>
          <p:nvGrpSpPr>
            <p:cNvPr id="14" name="Group 14"/>
            <p:cNvGrpSpPr/>
            <p:nvPr/>
          </p:nvGrpSpPr>
          <p:grpSpPr>
            <a:xfrm>
              <a:off x="123304" y="114518"/>
              <a:ext cx="335539" cy="335539"/>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16" name="TextBox 16"/>
            <p:cNvSpPr txBox="1"/>
            <p:nvPr/>
          </p:nvSpPr>
          <p:spPr>
            <a:xfrm>
              <a:off x="1076499" y="-9177"/>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Highly scalable</a:t>
              </a:r>
            </a:p>
          </p:txBody>
        </p:sp>
      </p:grpSp>
      <p:grpSp>
        <p:nvGrpSpPr>
          <p:cNvPr id="17" name="Group 17"/>
          <p:cNvGrpSpPr/>
          <p:nvPr/>
        </p:nvGrpSpPr>
        <p:grpSpPr>
          <a:xfrm>
            <a:off x="7562108" y="5868729"/>
            <a:ext cx="9697192" cy="436065"/>
            <a:chOff x="0" y="0"/>
            <a:chExt cx="12929589" cy="581420"/>
          </a:xfrm>
        </p:grpSpPr>
        <p:pic>
          <p:nvPicPr>
            <p:cNvPr id="18" name="Picture 18"/>
            <p:cNvPicPr>
              <a:picLocks noChangeAspect="1"/>
            </p:cNvPicPr>
            <p:nvPr/>
          </p:nvPicPr>
          <p:blipFill>
            <a:blip r:embed="rId3"/>
            <a:srcRect/>
            <a:stretch>
              <a:fillRect/>
            </a:stretch>
          </p:blipFill>
          <p:spPr>
            <a:xfrm>
              <a:off x="0" y="0"/>
              <a:ext cx="582147" cy="581420"/>
            </a:xfrm>
            <a:prstGeom prst="rect">
              <a:avLst/>
            </a:prstGeom>
          </p:spPr>
        </p:pic>
        <p:grpSp>
          <p:nvGrpSpPr>
            <p:cNvPr id="19" name="Group 19"/>
            <p:cNvGrpSpPr/>
            <p:nvPr/>
          </p:nvGrpSpPr>
          <p:grpSpPr>
            <a:xfrm>
              <a:off x="123304" y="114518"/>
              <a:ext cx="335539" cy="335539"/>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21" name="TextBox 21"/>
            <p:cNvSpPr txBox="1"/>
            <p:nvPr/>
          </p:nvSpPr>
          <p:spPr>
            <a:xfrm>
              <a:off x="1076499" y="-755"/>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Minimal Complexity of the System</a:t>
              </a:r>
            </a:p>
          </p:txBody>
        </p:sp>
      </p:grpSp>
      <p:grpSp>
        <p:nvGrpSpPr>
          <p:cNvPr id="22" name="Group 22"/>
          <p:cNvGrpSpPr/>
          <p:nvPr/>
        </p:nvGrpSpPr>
        <p:grpSpPr>
          <a:xfrm>
            <a:off x="7562108" y="6817623"/>
            <a:ext cx="9697192" cy="436065"/>
            <a:chOff x="0" y="0"/>
            <a:chExt cx="12929589" cy="581420"/>
          </a:xfrm>
        </p:grpSpPr>
        <p:pic>
          <p:nvPicPr>
            <p:cNvPr id="23" name="Picture 23"/>
            <p:cNvPicPr>
              <a:picLocks noChangeAspect="1"/>
            </p:cNvPicPr>
            <p:nvPr/>
          </p:nvPicPr>
          <p:blipFill>
            <a:blip r:embed="rId3"/>
            <a:srcRect/>
            <a:stretch>
              <a:fillRect/>
            </a:stretch>
          </p:blipFill>
          <p:spPr>
            <a:xfrm>
              <a:off x="0" y="0"/>
              <a:ext cx="582147" cy="581420"/>
            </a:xfrm>
            <a:prstGeom prst="rect">
              <a:avLst/>
            </a:prstGeom>
          </p:spPr>
        </p:pic>
        <p:grpSp>
          <p:nvGrpSpPr>
            <p:cNvPr id="24" name="Group 24"/>
            <p:cNvGrpSpPr/>
            <p:nvPr/>
          </p:nvGrpSpPr>
          <p:grpSpPr>
            <a:xfrm>
              <a:off x="123304" y="114518"/>
              <a:ext cx="335539" cy="335539"/>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26" name="TextBox 26"/>
            <p:cNvSpPr txBox="1"/>
            <p:nvPr/>
          </p:nvSpPr>
          <p:spPr>
            <a:xfrm>
              <a:off x="1076499" y="-9177"/>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Maximum Quality</a:t>
              </a:r>
            </a:p>
          </p:txBody>
        </p:sp>
      </p:grpSp>
      <p:sp>
        <p:nvSpPr>
          <p:cNvPr id="27" name="TextBox 27"/>
          <p:cNvSpPr txBox="1"/>
          <p:nvPr/>
        </p:nvSpPr>
        <p:spPr>
          <a:xfrm>
            <a:off x="1495935" y="3865245"/>
            <a:ext cx="4962122" cy="2546985"/>
          </a:xfrm>
          <a:prstGeom prst="rect">
            <a:avLst/>
          </a:prstGeom>
        </p:spPr>
        <p:txBody>
          <a:bodyPr lIns="0" tIns="0" rIns="0" bIns="0" rtlCol="0" anchor="t">
            <a:spAutoFit/>
          </a:bodyPr>
          <a:lstStyle/>
          <a:p>
            <a:pPr>
              <a:lnSpc>
                <a:spcPts val="6720"/>
              </a:lnSpc>
            </a:pPr>
            <a:r>
              <a:rPr lang="en-US" sz="5600">
                <a:solidFill>
                  <a:srgbClr val="BBBBBB"/>
                </a:solidFill>
                <a:latin typeface="HK Grotesk Medium"/>
              </a:rPr>
              <a:t>Why use Feature Driven Development?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2915" b="2915"/>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496079"/>
            <a:ext cx="10153105" cy="1866341"/>
            <a:chOff x="0" y="0"/>
            <a:chExt cx="13537473" cy="2488455"/>
          </a:xfrm>
        </p:grpSpPr>
        <p:sp>
          <p:nvSpPr>
            <p:cNvPr id="8" name="TextBox 8"/>
            <p:cNvSpPr txBox="1"/>
            <p:nvPr/>
          </p:nvSpPr>
          <p:spPr>
            <a:xfrm>
              <a:off x="0" y="0"/>
              <a:ext cx="13537473" cy="130048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Project Stakeholders</a:t>
              </a:r>
            </a:p>
          </p:txBody>
        </p:sp>
        <p:pic>
          <p:nvPicPr>
            <p:cNvPr id="9" name="Picture 9"/>
            <p:cNvPicPr>
              <a:picLocks noChangeAspect="1"/>
            </p:cNvPicPr>
            <p:nvPr/>
          </p:nvPicPr>
          <p:blipFill>
            <a:blip r:embed="rId5"/>
            <a:srcRect/>
            <a:stretch>
              <a:fillRect/>
            </a:stretch>
          </p:blipFill>
          <p:spPr>
            <a:xfrm>
              <a:off x="2631783" y="2054075"/>
              <a:ext cx="8273907" cy="434380"/>
            </a:xfrm>
            <a:prstGeom prst="rect">
              <a:avLst/>
            </a:prstGeom>
          </p:spPr>
        </p:pic>
        <p:grpSp>
          <p:nvGrpSpPr>
            <p:cNvPr id="10" name="Group 10"/>
            <p:cNvGrpSpPr/>
            <p:nvPr/>
          </p:nvGrpSpPr>
          <p:grpSpPr>
            <a:xfrm>
              <a:off x="2783302" y="219553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5132" r="-25132"/>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pic>
        <p:nvPicPr>
          <p:cNvPr id="10" name="Picture 10"/>
          <p:cNvPicPr>
            <a:picLocks noChangeAspect="1"/>
          </p:cNvPicPr>
          <p:nvPr/>
        </p:nvPicPr>
        <p:blipFill>
          <a:blip r:embed="rId3"/>
          <a:srcRect/>
          <a:stretch>
            <a:fillRect/>
          </a:stretch>
        </p:blipFill>
        <p:spPr>
          <a:xfrm>
            <a:off x="1875579" y="5143500"/>
            <a:ext cx="436611" cy="436065"/>
          </a:xfrm>
          <a:prstGeom prst="rect">
            <a:avLst/>
          </a:prstGeom>
        </p:spPr>
      </p:pic>
      <p:grpSp>
        <p:nvGrpSpPr>
          <p:cNvPr id="11" name="Group 11"/>
          <p:cNvGrpSpPr/>
          <p:nvPr/>
        </p:nvGrpSpPr>
        <p:grpSpPr>
          <a:xfrm>
            <a:off x="1968058" y="5229389"/>
            <a:ext cx="251654" cy="25165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grpSp>
        <p:nvGrpSpPr>
          <p:cNvPr id="13" name="Group 13"/>
          <p:cNvGrpSpPr/>
          <p:nvPr/>
        </p:nvGrpSpPr>
        <p:grpSpPr>
          <a:xfrm>
            <a:off x="1875579" y="7031755"/>
            <a:ext cx="9697192" cy="436065"/>
            <a:chOff x="0" y="0"/>
            <a:chExt cx="12929589" cy="581420"/>
          </a:xfrm>
        </p:grpSpPr>
        <p:pic>
          <p:nvPicPr>
            <p:cNvPr id="14" name="Picture 14"/>
            <p:cNvPicPr>
              <a:picLocks noChangeAspect="1"/>
            </p:cNvPicPr>
            <p:nvPr/>
          </p:nvPicPr>
          <p:blipFill>
            <a:blip r:embed="rId3"/>
            <a:srcRect/>
            <a:stretch>
              <a:fillRect/>
            </a:stretch>
          </p:blipFill>
          <p:spPr>
            <a:xfrm>
              <a:off x="0" y="0"/>
              <a:ext cx="582147" cy="581420"/>
            </a:xfrm>
            <a:prstGeom prst="rect">
              <a:avLst/>
            </a:prstGeom>
          </p:spPr>
        </p:pic>
        <p:grpSp>
          <p:nvGrpSpPr>
            <p:cNvPr id="15" name="Group 15"/>
            <p:cNvGrpSpPr/>
            <p:nvPr/>
          </p:nvGrpSpPr>
          <p:grpSpPr>
            <a:xfrm>
              <a:off x="123304" y="114518"/>
              <a:ext cx="335539" cy="335539"/>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17" name="TextBox 17"/>
            <p:cNvSpPr txBox="1"/>
            <p:nvPr/>
          </p:nvSpPr>
          <p:spPr>
            <a:xfrm>
              <a:off x="1076499" y="-9177"/>
              <a:ext cx="11853091" cy="53530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Developer and tester (me)</a:t>
              </a:r>
            </a:p>
          </p:txBody>
        </p:sp>
      </p:grpSp>
      <p:sp>
        <p:nvSpPr>
          <p:cNvPr id="18" name="TextBox 18"/>
          <p:cNvSpPr txBox="1"/>
          <p:nvPr/>
        </p:nvSpPr>
        <p:spPr>
          <a:xfrm>
            <a:off x="1875579" y="2873110"/>
            <a:ext cx="6879964" cy="855345"/>
          </a:xfrm>
          <a:prstGeom prst="rect">
            <a:avLst/>
          </a:prstGeom>
        </p:spPr>
        <p:txBody>
          <a:bodyPr lIns="0" tIns="0" rIns="0" bIns="0" rtlCol="0" anchor="t">
            <a:spAutoFit/>
          </a:bodyPr>
          <a:lstStyle/>
          <a:p>
            <a:pPr>
              <a:lnSpc>
                <a:spcPts val="6720"/>
              </a:lnSpc>
            </a:pPr>
            <a:r>
              <a:rPr lang="en-US" sz="5600">
                <a:solidFill>
                  <a:srgbClr val="BBBBBB"/>
                </a:solidFill>
                <a:latin typeface="HK Grotesk Medium"/>
              </a:rPr>
              <a:t>Primary Stakeholders</a:t>
            </a:r>
          </a:p>
        </p:txBody>
      </p:sp>
      <p:sp>
        <p:nvSpPr>
          <p:cNvPr id="19" name="TextBox 19"/>
          <p:cNvSpPr txBox="1"/>
          <p:nvPr/>
        </p:nvSpPr>
        <p:spPr>
          <a:xfrm>
            <a:off x="2682953" y="5095875"/>
            <a:ext cx="8889818" cy="126682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Customers (Video game Publishers) like -</a:t>
            </a:r>
          </a:p>
          <a:p>
            <a:pPr marL="518160" lvl="1" indent="-259080">
              <a:lnSpc>
                <a:spcPts val="3359"/>
              </a:lnSpc>
              <a:buFont typeface="Arial"/>
              <a:buChar char="•"/>
            </a:pPr>
            <a:r>
              <a:rPr lang="en-US" sz="2400">
                <a:solidFill>
                  <a:srgbClr val="BBBBBB"/>
                </a:solidFill>
                <a:latin typeface="HK Grotesk Light"/>
              </a:rPr>
              <a:t>Activision Blizzard</a:t>
            </a:r>
          </a:p>
          <a:p>
            <a:pPr marL="518160" lvl="1" indent="-259080">
              <a:lnSpc>
                <a:spcPts val="3359"/>
              </a:lnSpc>
              <a:buFont typeface="Arial"/>
              <a:buChar char="•"/>
            </a:pPr>
            <a:r>
              <a:rPr lang="en-US" sz="2400">
                <a:solidFill>
                  <a:srgbClr val="BBBBBB"/>
                </a:solidFill>
                <a:latin typeface="HK Grotesk Light"/>
              </a:rPr>
              <a:t>Tencent Games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5132" r="-25132"/>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pic>
        <p:nvPicPr>
          <p:cNvPr id="10" name="Picture 10"/>
          <p:cNvPicPr>
            <a:picLocks noChangeAspect="1"/>
          </p:cNvPicPr>
          <p:nvPr/>
        </p:nvPicPr>
        <p:blipFill>
          <a:blip r:embed="rId3"/>
          <a:srcRect/>
          <a:stretch>
            <a:fillRect/>
          </a:stretch>
        </p:blipFill>
        <p:spPr>
          <a:xfrm>
            <a:off x="1875579" y="5143500"/>
            <a:ext cx="436611" cy="436065"/>
          </a:xfrm>
          <a:prstGeom prst="rect">
            <a:avLst/>
          </a:prstGeom>
        </p:spPr>
      </p:pic>
      <p:grpSp>
        <p:nvGrpSpPr>
          <p:cNvPr id="11" name="Group 11"/>
          <p:cNvGrpSpPr/>
          <p:nvPr/>
        </p:nvGrpSpPr>
        <p:grpSpPr>
          <a:xfrm>
            <a:off x="1968058" y="5229389"/>
            <a:ext cx="251654" cy="25165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13" name="TextBox 13"/>
          <p:cNvSpPr txBox="1"/>
          <p:nvPr/>
        </p:nvSpPr>
        <p:spPr>
          <a:xfrm>
            <a:off x="1875579" y="2450200"/>
            <a:ext cx="6944867" cy="1701165"/>
          </a:xfrm>
          <a:prstGeom prst="rect">
            <a:avLst/>
          </a:prstGeom>
        </p:spPr>
        <p:txBody>
          <a:bodyPr lIns="0" tIns="0" rIns="0" bIns="0" rtlCol="0" anchor="t">
            <a:spAutoFit/>
          </a:bodyPr>
          <a:lstStyle/>
          <a:p>
            <a:pPr>
              <a:lnSpc>
                <a:spcPts val="6720"/>
              </a:lnSpc>
            </a:pPr>
            <a:r>
              <a:rPr lang="en-US" sz="5600">
                <a:solidFill>
                  <a:srgbClr val="BBBBBB"/>
                </a:solidFill>
                <a:latin typeface="HK Grotesk Medium"/>
              </a:rPr>
              <a:t>Secondary Stakeholders</a:t>
            </a:r>
          </a:p>
        </p:txBody>
      </p:sp>
      <p:sp>
        <p:nvSpPr>
          <p:cNvPr id="14" name="TextBox 14"/>
          <p:cNvSpPr txBox="1"/>
          <p:nvPr/>
        </p:nvSpPr>
        <p:spPr>
          <a:xfrm>
            <a:off x="2682953" y="5095875"/>
            <a:ext cx="8889818" cy="126682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Competitors (Other video games) like -</a:t>
            </a:r>
          </a:p>
          <a:p>
            <a:pPr marL="518160" lvl="1" indent="-259080">
              <a:lnSpc>
                <a:spcPts val="3359"/>
              </a:lnSpc>
              <a:buFont typeface="Arial"/>
              <a:buChar char="•"/>
            </a:pPr>
            <a:r>
              <a:rPr lang="en-US" sz="2400">
                <a:solidFill>
                  <a:srgbClr val="BBBBBB"/>
                </a:solidFill>
                <a:latin typeface="HK Grotesk Light"/>
              </a:rPr>
              <a:t>Zork</a:t>
            </a:r>
          </a:p>
          <a:p>
            <a:pPr marL="518160" lvl="1" indent="-259080">
              <a:lnSpc>
                <a:spcPts val="3359"/>
              </a:lnSpc>
              <a:buFont typeface="Arial"/>
              <a:buChar char="•"/>
            </a:pPr>
            <a:r>
              <a:rPr lang="en-US" sz="2400">
                <a:solidFill>
                  <a:srgbClr val="BBBBBB"/>
                </a:solidFill>
                <a:latin typeface="HK Grotesk Light"/>
              </a:rPr>
              <a:t>GTA V</a:t>
            </a:r>
          </a:p>
        </p:txBody>
      </p:sp>
      <p:pic>
        <p:nvPicPr>
          <p:cNvPr id="15" name="Picture 15"/>
          <p:cNvPicPr>
            <a:picLocks noChangeAspect="1"/>
          </p:cNvPicPr>
          <p:nvPr/>
        </p:nvPicPr>
        <p:blipFill>
          <a:blip r:embed="rId3"/>
          <a:srcRect/>
          <a:stretch>
            <a:fillRect/>
          </a:stretch>
        </p:blipFill>
        <p:spPr>
          <a:xfrm>
            <a:off x="1968058" y="7047169"/>
            <a:ext cx="436611" cy="436065"/>
          </a:xfrm>
          <a:prstGeom prst="rect">
            <a:avLst/>
          </a:prstGeom>
        </p:spPr>
      </p:pic>
      <p:grpSp>
        <p:nvGrpSpPr>
          <p:cNvPr id="16" name="Group 16"/>
          <p:cNvGrpSpPr/>
          <p:nvPr/>
        </p:nvGrpSpPr>
        <p:grpSpPr>
          <a:xfrm>
            <a:off x="2060536" y="7133057"/>
            <a:ext cx="251654" cy="251654"/>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18" name="TextBox 18"/>
          <p:cNvSpPr txBox="1"/>
          <p:nvPr/>
        </p:nvSpPr>
        <p:spPr>
          <a:xfrm>
            <a:off x="2775432" y="6999544"/>
            <a:ext cx="8889818" cy="1266825"/>
          </a:xfrm>
          <a:prstGeom prst="rect">
            <a:avLst/>
          </a:prstGeom>
        </p:spPr>
        <p:txBody>
          <a:bodyPr lIns="0" tIns="0" rIns="0" bIns="0" rtlCol="0" anchor="t">
            <a:spAutoFit/>
          </a:bodyPr>
          <a:lstStyle/>
          <a:p>
            <a:pPr>
              <a:lnSpc>
                <a:spcPts val="3359"/>
              </a:lnSpc>
            </a:pPr>
            <a:r>
              <a:rPr lang="en-US" sz="2400">
                <a:solidFill>
                  <a:srgbClr val="BBBBBB"/>
                </a:solidFill>
                <a:latin typeface="HK Grotesk Light"/>
              </a:rPr>
              <a:t>End-users (Target audience) -</a:t>
            </a:r>
          </a:p>
          <a:p>
            <a:pPr marL="518160" lvl="1" indent="-259080">
              <a:lnSpc>
                <a:spcPts val="3359"/>
              </a:lnSpc>
              <a:buFont typeface="Arial"/>
              <a:buChar char="•"/>
            </a:pPr>
            <a:r>
              <a:rPr lang="en-US" sz="2400">
                <a:solidFill>
                  <a:srgbClr val="BBBBBB"/>
                </a:solidFill>
                <a:latin typeface="HK Grotesk Light"/>
              </a:rPr>
              <a:t>Teenagers and young adults</a:t>
            </a:r>
          </a:p>
          <a:p>
            <a:pPr marL="518160" lvl="1" indent="-259080">
              <a:lnSpc>
                <a:spcPts val="3359"/>
              </a:lnSpc>
              <a:buFont typeface="Arial"/>
              <a:buChar char="•"/>
            </a:pPr>
            <a:r>
              <a:rPr lang="en-US" sz="2400">
                <a:solidFill>
                  <a:srgbClr val="BBBBBB"/>
                </a:solidFill>
                <a:latin typeface="HK Grotesk Light"/>
              </a:rPr>
              <a:t>Gen X video game players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2"/>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2"/>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2"/>
          <a:srcRect/>
          <a:stretch>
            <a:fillRect/>
          </a:stretch>
        </p:blipFill>
        <p:spPr>
          <a:xfrm>
            <a:off x="16926878" y="8926293"/>
            <a:ext cx="664844" cy="664013"/>
          </a:xfrm>
          <a:prstGeom prst="rect">
            <a:avLst/>
          </a:prstGeom>
        </p:spPr>
      </p:pic>
      <p:sp>
        <p:nvSpPr>
          <p:cNvPr id="6" name="TextBox 6"/>
          <p:cNvSpPr txBox="1"/>
          <p:nvPr/>
        </p:nvSpPr>
        <p:spPr>
          <a:xfrm>
            <a:off x="2283402" y="2865764"/>
            <a:ext cx="6501021" cy="1887855"/>
          </a:xfrm>
          <a:prstGeom prst="rect">
            <a:avLst/>
          </a:prstGeom>
        </p:spPr>
        <p:txBody>
          <a:bodyPr lIns="0" tIns="0" rIns="0" bIns="0" rtlCol="0" anchor="t">
            <a:spAutoFit/>
          </a:bodyPr>
          <a:lstStyle/>
          <a:p>
            <a:pPr>
              <a:lnSpc>
                <a:spcPts val="7200"/>
              </a:lnSpc>
            </a:pPr>
            <a:r>
              <a:rPr lang="en-US" sz="7200">
                <a:solidFill>
                  <a:srgbClr val="BBBBBB"/>
                </a:solidFill>
                <a:latin typeface="HK Grotesk Medium"/>
              </a:rPr>
              <a:t>Another Squid Game!</a:t>
            </a:r>
          </a:p>
        </p:txBody>
      </p:sp>
      <p:sp>
        <p:nvSpPr>
          <p:cNvPr id="7" name="TextBox 7"/>
          <p:cNvSpPr txBox="1"/>
          <p:nvPr/>
        </p:nvSpPr>
        <p:spPr>
          <a:xfrm>
            <a:off x="2283402" y="6095356"/>
            <a:ext cx="6295074" cy="1449705"/>
          </a:xfrm>
          <a:prstGeom prst="rect">
            <a:avLst/>
          </a:prstGeom>
        </p:spPr>
        <p:txBody>
          <a:bodyPr lIns="0" tIns="0" rIns="0" bIns="0" rtlCol="0" anchor="t">
            <a:spAutoFit/>
          </a:bodyPr>
          <a:lstStyle/>
          <a:p>
            <a:pPr>
              <a:lnSpc>
                <a:spcPts val="3840"/>
              </a:lnSpc>
            </a:pPr>
            <a:r>
              <a:rPr lang="en-US" sz="3200">
                <a:solidFill>
                  <a:srgbClr val="BBBBBB"/>
                </a:solidFill>
                <a:latin typeface="HK Grotesk Light"/>
              </a:rPr>
              <a:t>A text-based role playing adventure game based on Netflix's 'Squid Game'</a:t>
            </a:r>
          </a:p>
        </p:txBody>
      </p:sp>
      <p:pic>
        <p:nvPicPr>
          <p:cNvPr id="8" name="Picture 8"/>
          <p:cNvPicPr>
            <a:picLocks noChangeAspect="1"/>
          </p:cNvPicPr>
          <p:nvPr/>
        </p:nvPicPr>
        <p:blipFill>
          <a:blip r:embed="rId3"/>
          <a:srcRect/>
          <a:stretch>
            <a:fillRect/>
          </a:stretch>
        </p:blipFill>
        <p:spPr>
          <a:xfrm>
            <a:off x="2283402" y="5190956"/>
            <a:ext cx="6205430" cy="325785"/>
          </a:xfrm>
          <a:prstGeom prst="rect">
            <a:avLst/>
          </a:prstGeom>
        </p:spPr>
      </p:pic>
      <p:grpSp>
        <p:nvGrpSpPr>
          <p:cNvPr id="9" name="Group 9"/>
          <p:cNvGrpSpPr/>
          <p:nvPr/>
        </p:nvGrpSpPr>
        <p:grpSpPr>
          <a:xfrm>
            <a:off x="2397041" y="5297053"/>
            <a:ext cx="5978152" cy="116328"/>
            <a:chOff x="0" y="0"/>
            <a:chExt cx="26628604" cy="518160"/>
          </a:xfrm>
        </p:grpSpPr>
        <p:sp>
          <p:nvSpPr>
            <p:cNvPr id="10" name="Freeform 10"/>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pic>
        <p:nvPicPr>
          <p:cNvPr id="11" name="Picture 11"/>
          <p:cNvPicPr>
            <a:picLocks noChangeAspect="1"/>
          </p:cNvPicPr>
          <p:nvPr/>
        </p:nvPicPr>
        <p:blipFill>
          <a:blip r:embed="rId4"/>
          <a:srcRect/>
          <a:stretch>
            <a:fillRect/>
          </a:stretch>
        </p:blipFill>
        <p:spPr>
          <a:xfrm>
            <a:off x="9416343" y="2027691"/>
            <a:ext cx="6239417" cy="6231617"/>
          </a:xfrm>
          <a:prstGeom prst="rect">
            <a:avLst/>
          </a:prstGeom>
        </p:spPr>
      </p:pic>
      <p:grpSp>
        <p:nvGrpSpPr>
          <p:cNvPr id="12" name="Group 12"/>
          <p:cNvGrpSpPr>
            <a:grpSpLocks noChangeAspect="1"/>
          </p:cNvGrpSpPr>
          <p:nvPr/>
        </p:nvGrpSpPr>
        <p:grpSpPr>
          <a:xfrm>
            <a:off x="9831981" y="2439429"/>
            <a:ext cx="5408142" cy="5408142"/>
            <a:chOff x="0" y="0"/>
            <a:chExt cx="6350000" cy="6350000"/>
          </a:xfrm>
        </p:grpSpPr>
        <p:sp>
          <p:nvSpPr>
            <p:cNvPr id="13" name="Freeform 1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39038" r="-39038"/>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821" t="11929" r="6078" b="11929"/>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496079"/>
            <a:ext cx="10153105" cy="1866341"/>
            <a:chOff x="0" y="0"/>
            <a:chExt cx="13537473" cy="2488455"/>
          </a:xfrm>
        </p:grpSpPr>
        <p:sp>
          <p:nvSpPr>
            <p:cNvPr id="8" name="TextBox 8"/>
            <p:cNvSpPr txBox="1"/>
            <p:nvPr/>
          </p:nvSpPr>
          <p:spPr>
            <a:xfrm>
              <a:off x="0" y="0"/>
              <a:ext cx="13537473" cy="130048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User Persona</a:t>
              </a:r>
            </a:p>
          </p:txBody>
        </p:sp>
        <p:pic>
          <p:nvPicPr>
            <p:cNvPr id="9" name="Picture 9"/>
            <p:cNvPicPr>
              <a:picLocks noChangeAspect="1"/>
            </p:cNvPicPr>
            <p:nvPr/>
          </p:nvPicPr>
          <p:blipFill>
            <a:blip r:embed="rId5"/>
            <a:srcRect/>
            <a:stretch>
              <a:fillRect/>
            </a:stretch>
          </p:blipFill>
          <p:spPr>
            <a:xfrm>
              <a:off x="2631783" y="2054075"/>
              <a:ext cx="8273907" cy="434380"/>
            </a:xfrm>
            <a:prstGeom prst="rect">
              <a:avLst/>
            </a:prstGeom>
          </p:spPr>
        </p:pic>
        <p:grpSp>
          <p:nvGrpSpPr>
            <p:cNvPr id="10" name="Group 10"/>
            <p:cNvGrpSpPr/>
            <p:nvPr/>
          </p:nvGrpSpPr>
          <p:grpSpPr>
            <a:xfrm>
              <a:off x="2783302" y="219553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602826" y="-773398"/>
            <a:ext cx="6155563" cy="9233344"/>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62412" r="-62412"/>
              </a:stretch>
            </a:blipFill>
          </p:spPr>
        </p:sp>
      </p:grpSp>
      <p:grpSp>
        <p:nvGrpSpPr>
          <p:cNvPr id="4" name="Group 4"/>
          <p:cNvGrpSpPr/>
          <p:nvPr/>
        </p:nvGrpSpPr>
        <p:grpSpPr>
          <a:xfrm>
            <a:off x="12602826" y="6984466"/>
            <a:ext cx="6425951" cy="4817811"/>
            <a:chOff x="0" y="0"/>
            <a:chExt cx="2173717" cy="1629729"/>
          </a:xfrm>
        </p:grpSpPr>
        <p:sp>
          <p:nvSpPr>
            <p:cNvPr id="5" name="Freeform 5"/>
            <p:cNvSpPr/>
            <p:nvPr/>
          </p:nvSpPr>
          <p:spPr>
            <a:xfrm>
              <a:off x="0" y="0"/>
              <a:ext cx="2173717" cy="1629729"/>
            </a:xfrm>
            <a:custGeom>
              <a:avLst/>
              <a:gdLst/>
              <a:ahLst/>
              <a:cxnLst/>
              <a:rect l="l" t="t" r="r" b="b"/>
              <a:pathLst>
                <a:path w="2173717" h="1629729">
                  <a:moveTo>
                    <a:pt x="0" y="0"/>
                  </a:moveTo>
                  <a:lnTo>
                    <a:pt x="2173717" y="0"/>
                  </a:lnTo>
                  <a:lnTo>
                    <a:pt x="2173717" y="1629729"/>
                  </a:lnTo>
                  <a:lnTo>
                    <a:pt x="0" y="1629729"/>
                  </a:lnTo>
                  <a:close/>
                </a:path>
              </a:pathLst>
            </a:custGeom>
            <a:solidFill>
              <a:srgbClr val="419F65"/>
            </a:solidFill>
          </p:spPr>
        </p:sp>
      </p:grpSp>
      <p:grpSp>
        <p:nvGrpSpPr>
          <p:cNvPr id="6" name="Group 6"/>
          <p:cNvGrpSpPr/>
          <p:nvPr/>
        </p:nvGrpSpPr>
        <p:grpSpPr>
          <a:xfrm>
            <a:off x="0" y="0"/>
            <a:ext cx="12602826" cy="3843274"/>
            <a:chOff x="0" y="0"/>
            <a:chExt cx="4263178" cy="1300071"/>
          </a:xfrm>
        </p:grpSpPr>
        <p:sp>
          <p:nvSpPr>
            <p:cNvPr id="7" name="Freeform 7"/>
            <p:cNvSpPr/>
            <p:nvPr/>
          </p:nvSpPr>
          <p:spPr>
            <a:xfrm>
              <a:off x="0" y="0"/>
              <a:ext cx="4263178" cy="1300071"/>
            </a:xfrm>
            <a:custGeom>
              <a:avLst/>
              <a:gdLst/>
              <a:ahLst/>
              <a:cxnLst/>
              <a:rect l="l" t="t" r="r" b="b"/>
              <a:pathLst>
                <a:path w="4263178" h="1300071">
                  <a:moveTo>
                    <a:pt x="0" y="0"/>
                  </a:moveTo>
                  <a:lnTo>
                    <a:pt x="4263178" y="0"/>
                  </a:lnTo>
                  <a:lnTo>
                    <a:pt x="4263178" y="1300071"/>
                  </a:lnTo>
                  <a:lnTo>
                    <a:pt x="0" y="1300071"/>
                  </a:lnTo>
                  <a:close/>
                </a:path>
              </a:pathLst>
            </a:custGeom>
            <a:solidFill>
              <a:srgbClr val="545454"/>
            </a:solidFill>
          </p:spPr>
        </p:sp>
      </p:grpSp>
      <p:sp>
        <p:nvSpPr>
          <p:cNvPr id="8" name="TextBox 8"/>
          <p:cNvSpPr txBox="1"/>
          <p:nvPr/>
        </p:nvSpPr>
        <p:spPr>
          <a:xfrm>
            <a:off x="13002193" y="8352790"/>
            <a:ext cx="5100599" cy="905510"/>
          </a:xfrm>
          <a:prstGeom prst="rect">
            <a:avLst/>
          </a:prstGeom>
        </p:spPr>
        <p:txBody>
          <a:bodyPr lIns="0" tIns="0" rIns="0" bIns="0" rtlCol="0" anchor="t">
            <a:spAutoFit/>
          </a:bodyPr>
          <a:lstStyle/>
          <a:p>
            <a:pPr marL="0" lvl="1" indent="0">
              <a:lnSpc>
                <a:spcPts val="3640"/>
              </a:lnSpc>
              <a:spcBef>
                <a:spcPct val="0"/>
              </a:spcBef>
            </a:pPr>
            <a:r>
              <a:rPr lang="en-US" sz="2600">
                <a:solidFill>
                  <a:srgbClr val="F7F9F7">
                    <a:alpha val="89804"/>
                  </a:srgbClr>
                </a:solidFill>
                <a:latin typeface="HK Grotesk Light"/>
              </a:rPr>
              <a:t>"I am really interested in watching TV, playing video games."</a:t>
            </a:r>
          </a:p>
        </p:txBody>
      </p:sp>
      <p:sp>
        <p:nvSpPr>
          <p:cNvPr id="9" name="TextBox 9"/>
          <p:cNvSpPr txBox="1"/>
          <p:nvPr/>
        </p:nvSpPr>
        <p:spPr>
          <a:xfrm>
            <a:off x="13002193" y="7410323"/>
            <a:ext cx="6279414" cy="747522"/>
          </a:xfrm>
          <a:prstGeom prst="rect">
            <a:avLst/>
          </a:prstGeom>
        </p:spPr>
        <p:txBody>
          <a:bodyPr lIns="0" tIns="0" rIns="0" bIns="0" rtlCol="0" anchor="t">
            <a:spAutoFit/>
          </a:bodyPr>
          <a:lstStyle/>
          <a:p>
            <a:pPr>
              <a:lnSpc>
                <a:spcPts val="5904"/>
              </a:lnSpc>
            </a:pPr>
            <a:r>
              <a:rPr lang="en-US" sz="4800">
                <a:solidFill>
                  <a:srgbClr val="F7F9F7"/>
                </a:solidFill>
                <a:latin typeface="HK Grotesk Medium"/>
              </a:rPr>
              <a:t>John Doe</a:t>
            </a:r>
          </a:p>
        </p:txBody>
      </p:sp>
      <p:sp>
        <p:nvSpPr>
          <p:cNvPr id="10" name="TextBox 10"/>
          <p:cNvSpPr txBox="1"/>
          <p:nvPr/>
        </p:nvSpPr>
        <p:spPr>
          <a:xfrm>
            <a:off x="1086922" y="1016118"/>
            <a:ext cx="1187887" cy="481330"/>
          </a:xfrm>
          <a:prstGeom prst="rect">
            <a:avLst/>
          </a:prstGeom>
        </p:spPr>
        <p:txBody>
          <a:bodyPr lIns="0" tIns="0" rIns="0" bIns="0" rtlCol="0" anchor="t">
            <a:spAutoFit/>
          </a:bodyPr>
          <a:lstStyle/>
          <a:p>
            <a:pPr algn="ctr">
              <a:lnSpc>
                <a:spcPts val="3919"/>
              </a:lnSpc>
            </a:pPr>
            <a:r>
              <a:rPr lang="en-US" sz="2799">
                <a:solidFill>
                  <a:srgbClr val="F7F9F7"/>
                </a:solidFill>
                <a:latin typeface="HK Grotesk Medium"/>
              </a:rPr>
              <a:t>ABOUT</a:t>
            </a:r>
          </a:p>
        </p:txBody>
      </p:sp>
      <p:sp>
        <p:nvSpPr>
          <p:cNvPr id="11" name="TextBox 11"/>
          <p:cNvSpPr txBox="1"/>
          <p:nvPr/>
        </p:nvSpPr>
        <p:spPr>
          <a:xfrm>
            <a:off x="1086922" y="1715763"/>
            <a:ext cx="5189678" cy="1546225"/>
          </a:xfrm>
          <a:prstGeom prst="rect">
            <a:avLst/>
          </a:prstGeom>
        </p:spPr>
        <p:txBody>
          <a:bodyPr lIns="0" tIns="0" rIns="0" bIns="0" rtlCol="0" anchor="t">
            <a:spAutoFit/>
          </a:bodyPr>
          <a:lstStyle/>
          <a:p>
            <a:pPr>
              <a:lnSpc>
                <a:spcPts val="3079"/>
              </a:lnSpc>
            </a:pPr>
            <a:r>
              <a:rPr lang="en-US" sz="2199" dirty="0">
                <a:solidFill>
                  <a:srgbClr val="F7F9F7"/>
                </a:solidFill>
                <a:latin typeface="HK Grotesk Light"/>
              </a:rPr>
              <a:t>John is a high school student at Norwich school. In his free time, he watches Netflix and plays video games. He wants to be popular in school.</a:t>
            </a:r>
          </a:p>
        </p:txBody>
      </p:sp>
      <p:sp>
        <p:nvSpPr>
          <p:cNvPr id="12" name="TextBox 12"/>
          <p:cNvSpPr txBox="1"/>
          <p:nvPr/>
        </p:nvSpPr>
        <p:spPr>
          <a:xfrm>
            <a:off x="6885540" y="1715763"/>
            <a:ext cx="4037527" cy="1972912"/>
          </a:xfrm>
          <a:prstGeom prst="rect">
            <a:avLst/>
          </a:prstGeom>
        </p:spPr>
        <p:txBody>
          <a:bodyPr lIns="0" tIns="0" rIns="0" bIns="0" rtlCol="0" anchor="t">
            <a:spAutoFit/>
          </a:bodyPr>
          <a:lstStyle/>
          <a:p>
            <a:pPr>
              <a:lnSpc>
                <a:spcPts val="3079"/>
              </a:lnSpc>
            </a:pPr>
            <a:r>
              <a:rPr lang="en-US" sz="2199" dirty="0">
                <a:solidFill>
                  <a:srgbClr val="F7F9F7"/>
                </a:solidFill>
                <a:latin typeface="HK Grotesk Light"/>
              </a:rPr>
              <a:t>AGE                                          17                                        </a:t>
            </a:r>
          </a:p>
          <a:p>
            <a:pPr>
              <a:lnSpc>
                <a:spcPts val="3079"/>
              </a:lnSpc>
            </a:pPr>
            <a:r>
              <a:rPr lang="en-US" sz="2199" dirty="0">
                <a:solidFill>
                  <a:srgbClr val="F7F9F7"/>
                </a:solidFill>
                <a:latin typeface="HK Grotesk Light"/>
              </a:rPr>
              <a:t>OCCUPATION                 Student</a:t>
            </a:r>
          </a:p>
          <a:p>
            <a:pPr>
              <a:lnSpc>
                <a:spcPts val="3079"/>
              </a:lnSpc>
            </a:pPr>
            <a:r>
              <a:rPr lang="en-US" sz="2199" dirty="0">
                <a:solidFill>
                  <a:srgbClr val="F7F9F7"/>
                </a:solidFill>
                <a:latin typeface="HK Grotesk Light"/>
              </a:rPr>
              <a:t>LOCATION              Norwich, UK</a:t>
            </a:r>
          </a:p>
          <a:p>
            <a:pPr>
              <a:lnSpc>
                <a:spcPts val="3079"/>
              </a:lnSpc>
            </a:pPr>
            <a:r>
              <a:rPr lang="en-US" sz="2199" dirty="0">
                <a:solidFill>
                  <a:srgbClr val="F7F9F7"/>
                </a:solidFill>
                <a:latin typeface="HK Grotesk Light"/>
              </a:rPr>
              <a:t>INCOME                                 </a:t>
            </a:r>
            <a:r>
              <a:rPr lang="en-US" sz="2199" dirty="0" err="1">
                <a:solidFill>
                  <a:srgbClr val="F7F9F7"/>
                </a:solidFill>
                <a:latin typeface="HK Grotesk Light"/>
              </a:rPr>
              <a:t>Nill</a:t>
            </a:r>
            <a:endParaRPr lang="en-US" sz="2199" dirty="0">
              <a:solidFill>
                <a:srgbClr val="F7F9F7"/>
              </a:solidFill>
              <a:latin typeface="HK Grotesk Light"/>
            </a:endParaRPr>
          </a:p>
        </p:txBody>
      </p:sp>
      <p:sp>
        <p:nvSpPr>
          <p:cNvPr id="13" name="TextBox 13"/>
          <p:cNvSpPr txBox="1"/>
          <p:nvPr/>
        </p:nvSpPr>
        <p:spPr>
          <a:xfrm>
            <a:off x="1086922" y="4236856"/>
            <a:ext cx="1187887" cy="481330"/>
          </a:xfrm>
          <a:prstGeom prst="rect">
            <a:avLst/>
          </a:prstGeom>
        </p:spPr>
        <p:txBody>
          <a:bodyPr lIns="0" tIns="0" rIns="0" bIns="0" rtlCol="0" anchor="t">
            <a:spAutoFit/>
          </a:bodyPr>
          <a:lstStyle/>
          <a:p>
            <a:pPr>
              <a:lnSpc>
                <a:spcPts val="3919"/>
              </a:lnSpc>
            </a:pPr>
            <a:r>
              <a:rPr lang="en-US" sz="2799">
                <a:solidFill>
                  <a:srgbClr val="F7F9F7"/>
                </a:solidFill>
                <a:latin typeface="HK Grotesk Medium"/>
              </a:rPr>
              <a:t>NEEDS</a:t>
            </a:r>
          </a:p>
        </p:txBody>
      </p:sp>
      <p:sp>
        <p:nvSpPr>
          <p:cNvPr id="14" name="TextBox 14"/>
          <p:cNvSpPr txBox="1"/>
          <p:nvPr/>
        </p:nvSpPr>
        <p:spPr>
          <a:xfrm>
            <a:off x="1028700" y="5024318"/>
            <a:ext cx="5224043" cy="115760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7F9F7"/>
                </a:solidFill>
                <a:latin typeface="HK Grotesk Light"/>
              </a:rPr>
              <a:t>Trending video games and Netflix shows.</a:t>
            </a:r>
          </a:p>
          <a:p>
            <a:pPr marL="474979" lvl="1" indent="-237490">
              <a:lnSpc>
                <a:spcPts val="3079"/>
              </a:lnSpc>
              <a:buFont typeface="Arial"/>
              <a:buChar char="•"/>
            </a:pPr>
            <a:r>
              <a:rPr lang="en-US" sz="2199">
                <a:solidFill>
                  <a:srgbClr val="F7F9F7"/>
                </a:solidFill>
                <a:latin typeface="HK Grotesk Light"/>
              </a:rPr>
              <a:t>New friends and popularity in school.</a:t>
            </a:r>
          </a:p>
        </p:txBody>
      </p:sp>
      <p:sp>
        <p:nvSpPr>
          <p:cNvPr id="15" name="TextBox 15"/>
          <p:cNvSpPr txBox="1"/>
          <p:nvPr/>
        </p:nvSpPr>
        <p:spPr>
          <a:xfrm>
            <a:off x="6885540" y="4236856"/>
            <a:ext cx="2612021" cy="481330"/>
          </a:xfrm>
          <a:prstGeom prst="rect">
            <a:avLst/>
          </a:prstGeom>
        </p:spPr>
        <p:txBody>
          <a:bodyPr lIns="0" tIns="0" rIns="0" bIns="0" rtlCol="0" anchor="t">
            <a:spAutoFit/>
          </a:bodyPr>
          <a:lstStyle/>
          <a:p>
            <a:pPr>
              <a:lnSpc>
                <a:spcPts val="3919"/>
              </a:lnSpc>
            </a:pPr>
            <a:r>
              <a:rPr lang="en-US" sz="2799">
                <a:solidFill>
                  <a:srgbClr val="F7F9F7"/>
                </a:solidFill>
                <a:latin typeface="HK Grotesk Medium Bold"/>
              </a:rPr>
              <a:t>FRUSTATION</a:t>
            </a:r>
          </a:p>
        </p:txBody>
      </p:sp>
      <p:sp>
        <p:nvSpPr>
          <p:cNvPr id="16" name="TextBox 16"/>
          <p:cNvSpPr txBox="1"/>
          <p:nvPr/>
        </p:nvSpPr>
        <p:spPr>
          <a:xfrm>
            <a:off x="6885540" y="5024318"/>
            <a:ext cx="5189678" cy="154622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7F9F7"/>
                </a:solidFill>
                <a:latin typeface="HK Grotesk Light"/>
              </a:rPr>
              <a:t>Hard time finding unique video games and TV shows.</a:t>
            </a:r>
          </a:p>
          <a:p>
            <a:pPr marL="474979" lvl="1" indent="-237490">
              <a:lnSpc>
                <a:spcPts val="3079"/>
              </a:lnSpc>
              <a:buFont typeface="Arial"/>
              <a:buChar char="•"/>
            </a:pPr>
            <a:r>
              <a:rPr lang="en-US" sz="2199">
                <a:solidFill>
                  <a:srgbClr val="F7F9F7"/>
                </a:solidFill>
                <a:latin typeface="HK Grotesk Light"/>
              </a:rPr>
              <a:t>Feels devalued and unimportant because nobody listens.</a:t>
            </a:r>
          </a:p>
        </p:txBody>
      </p:sp>
      <p:sp>
        <p:nvSpPr>
          <p:cNvPr id="17" name="TextBox 17"/>
          <p:cNvSpPr txBox="1"/>
          <p:nvPr/>
        </p:nvSpPr>
        <p:spPr>
          <a:xfrm>
            <a:off x="1086922" y="6927316"/>
            <a:ext cx="2839760" cy="976630"/>
          </a:xfrm>
          <a:prstGeom prst="rect">
            <a:avLst/>
          </a:prstGeom>
        </p:spPr>
        <p:txBody>
          <a:bodyPr lIns="0" tIns="0" rIns="0" bIns="0" rtlCol="0" anchor="t">
            <a:spAutoFit/>
          </a:bodyPr>
          <a:lstStyle/>
          <a:p>
            <a:pPr>
              <a:lnSpc>
                <a:spcPts val="3919"/>
              </a:lnSpc>
            </a:pPr>
            <a:r>
              <a:rPr lang="en-US" sz="2799">
                <a:solidFill>
                  <a:srgbClr val="F7F9F7"/>
                </a:solidFill>
                <a:latin typeface="HK Grotesk Medium"/>
              </a:rPr>
              <a:t>FAVORITE VIDEO </a:t>
            </a:r>
          </a:p>
          <a:p>
            <a:pPr algn="l">
              <a:lnSpc>
                <a:spcPts val="3919"/>
              </a:lnSpc>
            </a:pPr>
            <a:r>
              <a:rPr lang="en-US" sz="2799">
                <a:solidFill>
                  <a:srgbClr val="F7F9F7"/>
                </a:solidFill>
                <a:latin typeface="HK Grotesk Medium"/>
              </a:rPr>
              <a:t>GAMES</a:t>
            </a:r>
          </a:p>
        </p:txBody>
      </p:sp>
      <p:sp>
        <p:nvSpPr>
          <p:cNvPr id="18" name="TextBox 18"/>
          <p:cNvSpPr txBox="1"/>
          <p:nvPr/>
        </p:nvSpPr>
        <p:spPr>
          <a:xfrm>
            <a:off x="1086922" y="8110220"/>
            <a:ext cx="5224043" cy="115760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7F9F7"/>
                </a:solidFill>
                <a:latin typeface="HK Grotesk Light"/>
              </a:rPr>
              <a:t>GTA V</a:t>
            </a:r>
          </a:p>
          <a:p>
            <a:pPr marL="474979" lvl="1" indent="-237490">
              <a:lnSpc>
                <a:spcPts val="3079"/>
              </a:lnSpc>
              <a:buFont typeface="Arial"/>
              <a:buChar char="•"/>
            </a:pPr>
            <a:r>
              <a:rPr lang="en-US" sz="2199">
                <a:solidFill>
                  <a:srgbClr val="F7F9F7"/>
                </a:solidFill>
                <a:latin typeface="HK Grotesk Light"/>
              </a:rPr>
              <a:t>Zork</a:t>
            </a:r>
          </a:p>
          <a:p>
            <a:pPr marL="474979" lvl="1" indent="-237490">
              <a:lnSpc>
                <a:spcPts val="3079"/>
              </a:lnSpc>
              <a:buFont typeface="Arial"/>
              <a:buChar char="•"/>
            </a:pPr>
            <a:r>
              <a:rPr lang="en-US" sz="2199">
                <a:solidFill>
                  <a:srgbClr val="F7F9F7"/>
                </a:solidFill>
                <a:latin typeface="HK Grotesk Light"/>
              </a:rPr>
              <a:t>Far Cry 5</a:t>
            </a:r>
          </a:p>
        </p:txBody>
      </p:sp>
      <p:sp>
        <p:nvSpPr>
          <p:cNvPr id="19" name="TextBox 19"/>
          <p:cNvSpPr txBox="1"/>
          <p:nvPr/>
        </p:nvSpPr>
        <p:spPr>
          <a:xfrm>
            <a:off x="6885540" y="6927316"/>
            <a:ext cx="4037527" cy="976630"/>
          </a:xfrm>
          <a:prstGeom prst="rect">
            <a:avLst/>
          </a:prstGeom>
        </p:spPr>
        <p:txBody>
          <a:bodyPr lIns="0" tIns="0" rIns="0" bIns="0" rtlCol="0" anchor="t">
            <a:spAutoFit/>
          </a:bodyPr>
          <a:lstStyle/>
          <a:p>
            <a:pPr>
              <a:lnSpc>
                <a:spcPts val="3919"/>
              </a:lnSpc>
            </a:pPr>
            <a:r>
              <a:rPr lang="en-US" sz="2799">
                <a:solidFill>
                  <a:srgbClr val="F7F9F7"/>
                </a:solidFill>
                <a:latin typeface="HK Grotesk Medium"/>
              </a:rPr>
              <a:t>FAVORITE TV SHOWS</a:t>
            </a:r>
          </a:p>
          <a:p>
            <a:pPr>
              <a:lnSpc>
                <a:spcPts val="3919"/>
              </a:lnSpc>
            </a:pPr>
            <a:r>
              <a:rPr lang="en-US" sz="2799">
                <a:solidFill>
                  <a:srgbClr val="F7F9F7"/>
                </a:solidFill>
                <a:latin typeface="HK Grotesk Medium"/>
              </a:rPr>
              <a:t> &amp; MOVIES</a:t>
            </a:r>
          </a:p>
        </p:txBody>
      </p:sp>
      <p:sp>
        <p:nvSpPr>
          <p:cNvPr id="20" name="TextBox 20"/>
          <p:cNvSpPr txBox="1"/>
          <p:nvPr/>
        </p:nvSpPr>
        <p:spPr>
          <a:xfrm>
            <a:off x="6885540" y="8110220"/>
            <a:ext cx="5224043" cy="115760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F7F9F7"/>
                </a:solidFill>
                <a:latin typeface="HK Grotesk Light"/>
              </a:rPr>
              <a:t>Squid Game</a:t>
            </a:r>
          </a:p>
          <a:p>
            <a:pPr marL="474979" lvl="1" indent="-237490">
              <a:lnSpc>
                <a:spcPts val="3079"/>
              </a:lnSpc>
              <a:buFont typeface="Arial"/>
              <a:buChar char="•"/>
            </a:pPr>
            <a:r>
              <a:rPr lang="en-US" sz="2199">
                <a:solidFill>
                  <a:srgbClr val="F7F9F7"/>
                </a:solidFill>
                <a:latin typeface="HK Grotesk Light"/>
              </a:rPr>
              <a:t>Money Heist</a:t>
            </a:r>
          </a:p>
          <a:p>
            <a:pPr marL="474979" lvl="1" indent="-237490">
              <a:lnSpc>
                <a:spcPts val="3079"/>
              </a:lnSpc>
              <a:buFont typeface="Arial"/>
              <a:buChar char="•"/>
            </a:pPr>
            <a:r>
              <a:rPr lang="en-US" sz="2199">
                <a:solidFill>
                  <a:srgbClr val="F7F9F7"/>
                </a:solidFill>
                <a:latin typeface="HK Grotesk Light"/>
              </a:rPr>
              <a:t>Dune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678" t="10604" b="6501"/>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496079"/>
            <a:ext cx="10153105" cy="1866341"/>
            <a:chOff x="0" y="0"/>
            <a:chExt cx="13537473" cy="2488455"/>
          </a:xfrm>
        </p:grpSpPr>
        <p:sp>
          <p:nvSpPr>
            <p:cNvPr id="8" name="TextBox 8"/>
            <p:cNvSpPr txBox="1"/>
            <p:nvPr/>
          </p:nvSpPr>
          <p:spPr>
            <a:xfrm>
              <a:off x="0" y="0"/>
              <a:ext cx="13537473" cy="130048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User Empathy Map</a:t>
              </a:r>
            </a:p>
          </p:txBody>
        </p:sp>
        <p:pic>
          <p:nvPicPr>
            <p:cNvPr id="9" name="Picture 9"/>
            <p:cNvPicPr>
              <a:picLocks noChangeAspect="1"/>
            </p:cNvPicPr>
            <p:nvPr/>
          </p:nvPicPr>
          <p:blipFill>
            <a:blip r:embed="rId5"/>
            <a:srcRect/>
            <a:stretch>
              <a:fillRect/>
            </a:stretch>
          </p:blipFill>
          <p:spPr>
            <a:xfrm>
              <a:off x="2631783" y="2054075"/>
              <a:ext cx="8273907" cy="434380"/>
            </a:xfrm>
            <a:prstGeom prst="rect">
              <a:avLst/>
            </a:prstGeom>
          </p:spPr>
        </p:pic>
        <p:grpSp>
          <p:nvGrpSpPr>
            <p:cNvPr id="10" name="Group 10"/>
            <p:cNvGrpSpPr/>
            <p:nvPr/>
          </p:nvGrpSpPr>
          <p:grpSpPr>
            <a:xfrm>
              <a:off x="2783302" y="219553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sp>
        <p:nvSpPr>
          <p:cNvPr id="6" name="AutoShape 6"/>
          <p:cNvSpPr/>
          <p:nvPr/>
        </p:nvSpPr>
        <p:spPr>
          <a:xfrm rot="-1204794">
            <a:off x="2399444" y="4099983"/>
            <a:ext cx="13290894" cy="0"/>
          </a:xfrm>
          <a:prstGeom prst="line">
            <a:avLst/>
          </a:prstGeom>
          <a:ln w="38100" cap="rnd">
            <a:solidFill>
              <a:srgbClr val="419F65"/>
            </a:solidFill>
            <a:prstDash val="solid"/>
            <a:headEnd type="none" w="sm" len="sm"/>
            <a:tailEnd type="none" w="sm" len="sm"/>
          </a:ln>
        </p:spPr>
      </p:sp>
      <p:sp>
        <p:nvSpPr>
          <p:cNvPr id="7" name="AutoShape 7"/>
          <p:cNvSpPr/>
          <p:nvPr/>
        </p:nvSpPr>
        <p:spPr>
          <a:xfrm rot="1175231">
            <a:off x="2602590" y="4099983"/>
            <a:ext cx="13290894" cy="0"/>
          </a:xfrm>
          <a:prstGeom prst="line">
            <a:avLst/>
          </a:prstGeom>
          <a:ln w="38100" cap="rnd">
            <a:solidFill>
              <a:srgbClr val="419F65"/>
            </a:solidFill>
            <a:prstDash val="solid"/>
            <a:headEnd type="none" w="sm" len="sm"/>
            <a:tailEnd type="none" w="sm" len="sm"/>
          </a:ln>
        </p:spPr>
      </p:sp>
      <p:pic>
        <p:nvPicPr>
          <p:cNvPr id="8" name="Picture 8"/>
          <p:cNvPicPr>
            <a:picLocks noChangeAspect="1"/>
          </p:cNvPicPr>
          <p:nvPr/>
        </p:nvPicPr>
        <p:blipFill>
          <a:blip r:embed="rId4"/>
          <a:srcRect/>
          <a:stretch>
            <a:fillRect/>
          </a:stretch>
        </p:blipFill>
        <p:spPr>
          <a:xfrm>
            <a:off x="8142980" y="3141460"/>
            <a:ext cx="2002040" cy="2002040"/>
          </a:xfrm>
          <a:prstGeom prst="rect">
            <a:avLst/>
          </a:prstGeom>
        </p:spPr>
      </p:pic>
      <p:sp>
        <p:nvSpPr>
          <p:cNvPr id="9" name="AutoShape 9"/>
          <p:cNvSpPr/>
          <p:nvPr/>
        </p:nvSpPr>
        <p:spPr>
          <a:xfrm>
            <a:off x="2796849" y="7495132"/>
            <a:ext cx="12718466" cy="0"/>
          </a:xfrm>
          <a:prstGeom prst="line">
            <a:avLst/>
          </a:prstGeom>
          <a:ln w="38100" cap="rnd">
            <a:solidFill>
              <a:srgbClr val="419F65"/>
            </a:solidFill>
            <a:prstDash val="solid"/>
            <a:headEnd type="none" w="sm" len="sm"/>
            <a:tailEnd type="none" w="sm" len="sm"/>
          </a:ln>
        </p:spPr>
      </p:sp>
      <p:sp>
        <p:nvSpPr>
          <p:cNvPr id="10" name="AutoShape 10"/>
          <p:cNvSpPr/>
          <p:nvPr/>
        </p:nvSpPr>
        <p:spPr>
          <a:xfrm rot="5400000">
            <a:off x="8440886" y="8290201"/>
            <a:ext cx="1552039" cy="0"/>
          </a:xfrm>
          <a:prstGeom prst="line">
            <a:avLst/>
          </a:prstGeom>
          <a:ln w="38100" cap="rnd">
            <a:solidFill>
              <a:srgbClr val="419F65"/>
            </a:solidFill>
            <a:prstDash val="solid"/>
            <a:headEnd type="none" w="sm" len="sm"/>
            <a:tailEnd type="none" w="sm" len="sm"/>
          </a:ln>
        </p:spPr>
      </p:sp>
      <p:grpSp>
        <p:nvGrpSpPr>
          <p:cNvPr id="11" name="Group 11"/>
          <p:cNvGrpSpPr/>
          <p:nvPr/>
        </p:nvGrpSpPr>
        <p:grpSpPr>
          <a:xfrm>
            <a:off x="6511487" y="1234853"/>
            <a:ext cx="5265026" cy="1648460"/>
            <a:chOff x="0" y="0"/>
            <a:chExt cx="7020035" cy="2197947"/>
          </a:xfrm>
        </p:grpSpPr>
        <p:sp>
          <p:nvSpPr>
            <p:cNvPr id="12" name="TextBox 12"/>
            <p:cNvSpPr txBox="1"/>
            <p:nvPr/>
          </p:nvSpPr>
          <p:spPr>
            <a:xfrm>
              <a:off x="1017060" y="-57150"/>
              <a:ext cx="4985915" cy="622723"/>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THINK &amp; FEELS</a:t>
              </a:r>
            </a:p>
          </p:txBody>
        </p:sp>
        <p:sp>
          <p:nvSpPr>
            <p:cNvPr id="13" name="TextBox 13"/>
            <p:cNvSpPr txBox="1"/>
            <p:nvPr/>
          </p:nvSpPr>
          <p:spPr>
            <a:xfrm>
              <a:off x="0" y="670348"/>
              <a:ext cx="7020035" cy="1527598"/>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What's current favourite TV show?</a:t>
              </a:r>
            </a:p>
            <a:p>
              <a:pPr marL="474979" lvl="1" indent="-237490">
                <a:lnSpc>
                  <a:spcPts val="3079"/>
                </a:lnSpc>
                <a:buFont typeface="Arial"/>
                <a:buChar char="•"/>
              </a:pPr>
              <a:r>
                <a:rPr lang="en-US" sz="2199">
                  <a:solidFill>
                    <a:srgbClr val="BBBBBB"/>
                  </a:solidFill>
                  <a:latin typeface="HK Grotesk Light"/>
                </a:rPr>
                <a:t>Which is the most played video game?</a:t>
              </a:r>
            </a:p>
            <a:p>
              <a:pPr marL="474979" lvl="1" indent="-237490">
                <a:lnSpc>
                  <a:spcPts val="3079"/>
                </a:lnSpc>
                <a:buFont typeface="Arial"/>
                <a:buChar char="•"/>
              </a:pPr>
              <a:r>
                <a:rPr lang="en-US" sz="2199">
                  <a:solidFill>
                    <a:srgbClr val="BBBBBB"/>
                  </a:solidFill>
                  <a:latin typeface="HK Grotesk Light"/>
                </a:rPr>
                <a:t>Feel like an insider, always excited</a:t>
              </a:r>
            </a:p>
          </p:txBody>
        </p:sp>
      </p:grpSp>
      <p:grpSp>
        <p:nvGrpSpPr>
          <p:cNvPr id="14" name="Group 14"/>
          <p:cNvGrpSpPr/>
          <p:nvPr/>
        </p:nvGrpSpPr>
        <p:grpSpPr>
          <a:xfrm>
            <a:off x="1028700" y="3318250"/>
            <a:ext cx="5265026" cy="1648460"/>
            <a:chOff x="0" y="0"/>
            <a:chExt cx="7020035" cy="2197947"/>
          </a:xfrm>
        </p:grpSpPr>
        <p:sp>
          <p:nvSpPr>
            <p:cNvPr id="15" name="TextBox 15"/>
            <p:cNvSpPr txBox="1"/>
            <p:nvPr/>
          </p:nvSpPr>
          <p:spPr>
            <a:xfrm>
              <a:off x="1017060" y="-57150"/>
              <a:ext cx="4985915" cy="622723"/>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HEARS</a:t>
              </a:r>
            </a:p>
          </p:txBody>
        </p:sp>
        <p:sp>
          <p:nvSpPr>
            <p:cNvPr id="16" name="TextBox 16"/>
            <p:cNvSpPr txBox="1"/>
            <p:nvPr/>
          </p:nvSpPr>
          <p:spPr>
            <a:xfrm>
              <a:off x="0" y="670348"/>
              <a:ext cx="7020035" cy="1527598"/>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"Squid is the best TV show!"</a:t>
              </a:r>
            </a:p>
            <a:p>
              <a:pPr marL="474979" lvl="1" indent="-237490">
                <a:lnSpc>
                  <a:spcPts val="3079"/>
                </a:lnSpc>
                <a:buFont typeface="Arial"/>
                <a:buChar char="•"/>
              </a:pPr>
              <a:r>
                <a:rPr lang="en-US" sz="2199">
                  <a:solidFill>
                    <a:srgbClr val="BBBBBB"/>
                  </a:solidFill>
                  <a:latin typeface="HK Grotesk Light"/>
                </a:rPr>
                <a:t>"Have you played Zork? It's cool."</a:t>
              </a:r>
            </a:p>
            <a:p>
              <a:pPr marL="474979" lvl="1" indent="-237490">
                <a:lnSpc>
                  <a:spcPts val="3079"/>
                </a:lnSpc>
                <a:buFont typeface="Arial"/>
                <a:buChar char="•"/>
              </a:pPr>
              <a:r>
                <a:rPr lang="en-US" sz="2199">
                  <a:solidFill>
                    <a:srgbClr val="BBBBBB"/>
                  </a:solidFill>
                  <a:latin typeface="HK Grotesk Light"/>
                </a:rPr>
                <a:t>"You haven't watched GOT? OMG!"</a:t>
              </a:r>
            </a:p>
          </p:txBody>
        </p:sp>
      </p:grpSp>
      <p:grpSp>
        <p:nvGrpSpPr>
          <p:cNvPr id="17" name="Group 17"/>
          <p:cNvGrpSpPr/>
          <p:nvPr/>
        </p:nvGrpSpPr>
        <p:grpSpPr>
          <a:xfrm>
            <a:off x="11994274" y="3100493"/>
            <a:ext cx="5265026" cy="2037080"/>
            <a:chOff x="0" y="0"/>
            <a:chExt cx="7020035" cy="2716107"/>
          </a:xfrm>
        </p:grpSpPr>
        <p:sp>
          <p:nvSpPr>
            <p:cNvPr id="18" name="TextBox 18"/>
            <p:cNvSpPr txBox="1"/>
            <p:nvPr/>
          </p:nvSpPr>
          <p:spPr>
            <a:xfrm>
              <a:off x="1017060" y="-57150"/>
              <a:ext cx="4985915" cy="622723"/>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SEES</a:t>
              </a:r>
            </a:p>
          </p:txBody>
        </p:sp>
        <p:sp>
          <p:nvSpPr>
            <p:cNvPr id="19" name="TextBox 19"/>
            <p:cNvSpPr txBox="1"/>
            <p:nvPr/>
          </p:nvSpPr>
          <p:spPr>
            <a:xfrm>
              <a:off x="0" y="670348"/>
              <a:ext cx="7020035" cy="2045758"/>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Classmates discussing about their favourite video games.</a:t>
              </a:r>
            </a:p>
            <a:p>
              <a:pPr marL="474979" lvl="1" indent="-237490">
                <a:lnSpc>
                  <a:spcPts val="3079"/>
                </a:lnSpc>
                <a:buFont typeface="Arial"/>
                <a:buChar char="•"/>
              </a:pPr>
              <a:r>
                <a:rPr lang="en-US" sz="2199">
                  <a:solidFill>
                    <a:srgbClr val="BBBBBB"/>
                  </a:solidFill>
                  <a:latin typeface="HK Grotesk Light"/>
                </a:rPr>
                <a:t>Watches Netflix.</a:t>
              </a:r>
            </a:p>
            <a:p>
              <a:pPr marL="474979" lvl="1" indent="-237490">
                <a:lnSpc>
                  <a:spcPts val="3079"/>
                </a:lnSpc>
                <a:buFont typeface="Arial"/>
                <a:buChar char="•"/>
              </a:pPr>
              <a:r>
                <a:rPr lang="en-US" sz="2199">
                  <a:solidFill>
                    <a:srgbClr val="BBBBBB"/>
                  </a:solidFill>
                  <a:latin typeface="HK Grotesk Light"/>
                </a:rPr>
                <a:t>Gameplay videos on YouTube.</a:t>
              </a:r>
            </a:p>
          </p:txBody>
        </p:sp>
      </p:grpSp>
      <p:grpSp>
        <p:nvGrpSpPr>
          <p:cNvPr id="20" name="Group 20"/>
          <p:cNvGrpSpPr/>
          <p:nvPr/>
        </p:nvGrpSpPr>
        <p:grpSpPr>
          <a:xfrm>
            <a:off x="6615524" y="5540577"/>
            <a:ext cx="5265026" cy="1648460"/>
            <a:chOff x="0" y="0"/>
            <a:chExt cx="7020035" cy="2197947"/>
          </a:xfrm>
        </p:grpSpPr>
        <p:sp>
          <p:nvSpPr>
            <p:cNvPr id="21" name="TextBox 21"/>
            <p:cNvSpPr txBox="1"/>
            <p:nvPr/>
          </p:nvSpPr>
          <p:spPr>
            <a:xfrm>
              <a:off x="1017060" y="-57150"/>
              <a:ext cx="4985915" cy="622723"/>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SAYS &amp; DOES</a:t>
              </a:r>
            </a:p>
          </p:txBody>
        </p:sp>
        <p:sp>
          <p:nvSpPr>
            <p:cNvPr id="22" name="TextBox 22"/>
            <p:cNvSpPr txBox="1"/>
            <p:nvPr/>
          </p:nvSpPr>
          <p:spPr>
            <a:xfrm>
              <a:off x="0" y="670348"/>
              <a:ext cx="7020035" cy="1527598"/>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"Squid is the best TV show!"</a:t>
              </a:r>
            </a:p>
            <a:p>
              <a:pPr marL="474979" lvl="1" indent="-237490">
                <a:lnSpc>
                  <a:spcPts val="3079"/>
                </a:lnSpc>
                <a:buFont typeface="Arial"/>
                <a:buChar char="•"/>
              </a:pPr>
              <a:r>
                <a:rPr lang="en-US" sz="2199">
                  <a:solidFill>
                    <a:srgbClr val="BBBBBB"/>
                  </a:solidFill>
                  <a:latin typeface="HK Grotesk Light"/>
                </a:rPr>
                <a:t>"I like adventure games"</a:t>
              </a:r>
            </a:p>
            <a:p>
              <a:pPr marL="474979" lvl="1" indent="-237490">
                <a:lnSpc>
                  <a:spcPts val="3079"/>
                </a:lnSpc>
                <a:buFont typeface="Arial"/>
                <a:buChar char="•"/>
              </a:pPr>
              <a:r>
                <a:rPr lang="en-US" sz="2199">
                  <a:solidFill>
                    <a:srgbClr val="BBBBBB"/>
                  </a:solidFill>
                  <a:latin typeface="HK Grotesk Light"/>
                </a:rPr>
                <a:t>Searches for new video games.</a:t>
              </a:r>
            </a:p>
          </p:txBody>
        </p:sp>
      </p:grpSp>
      <p:sp>
        <p:nvSpPr>
          <p:cNvPr id="23" name="TextBox 23"/>
          <p:cNvSpPr txBox="1"/>
          <p:nvPr/>
        </p:nvSpPr>
        <p:spPr>
          <a:xfrm>
            <a:off x="2980760" y="7661290"/>
            <a:ext cx="3739436" cy="481330"/>
          </a:xfrm>
          <a:prstGeom prst="rect">
            <a:avLst/>
          </a:prstGeom>
        </p:spPr>
        <p:txBody>
          <a:bodyPr lIns="0" tIns="0" rIns="0" bIns="0" rtlCol="0" anchor="t">
            <a:spAutoFit/>
          </a:bodyPr>
          <a:lstStyle/>
          <a:p>
            <a:pPr>
              <a:lnSpc>
                <a:spcPts val="3919"/>
              </a:lnSpc>
            </a:pPr>
            <a:r>
              <a:rPr lang="en-US" sz="2799">
                <a:solidFill>
                  <a:srgbClr val="FFFFFF"/>
                </a:solidFill>
                <a:latin typeface="HK Grotesk Medium"/>
              </a:rPr>
              <a:t>PAIN</a:t>
            </a:r>
          </a:p>
        </p:txBody>
      </p:sp>
      <p:sp>
        <p:nvSpPr>
          <p:cNvPr id="24" name="TextBox 24"/>
          <p:cNvSpPr txBox="1"/>
          <p:nvPr/>
        </p:nvSpPr>
        <p:spPr>
          <a:xfrm>
            <a:off x="2796849" y="8209295"/>
            <a:ext cx="5265026" cy="115760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Hard time finding unique RPG game.</a:t>
            </a:r>
          </a:p>
          <a:p>
            <a:pPr marL="474979" lvl="1" indent="-237490">
              <a:lnSpc>
                <a:spcPts val="3079"/>
              </a:lnSpc>
              <a:buFont typeface="Arial"/>
              <a:buChar char="•"/>
            </a:pPr>
            <a:r>
              <a:rPr lang="en-US" sz="2199">
                <a:solidFill>
                  <a:srgbClr val="BBBBBB"/>
                </a:solidFill>
                <a:latin typeface="HK Grotesk Light"/>
              </a:rPr>
              <a:t>Everyone is bored of 'Squid Game' discussions. </a:t>
            </a:r>
          </a:p>
        </p:txBody>
      </p:sp>
      <p:sp>
        <p:nvSpPr>
          <p:cNvPr id="25" name="TextBox 25"/>
          <p:cNvSpPr txBox="1"/>
          <p:nvPr/>
        </p:nvSpPr>
        <p:spPr>
          <a:xfrm>
            <a:off x="10211817" y="7661290"/>
            <a:ext cx="3739436" cy="481330"/>
          </a:xfrm>
          <a:prstGeom prst="rect">
            <a:avLst/>
          </a:prstGeom>
        </p:spPr>
        <p:txBody>
          <a:bodyPr lIns="0" tIns="0" rIns="0" bIns="0" rtlCol="0" anchor="t">
            <a:spAutoFit/>
          </a:bodyPr>
          <a:lstStyle/>
          <a:p>
            <a:pPr>
              <a:lnSpc>
                <a:spcPts val="3919"/>
              </a:lnSpc>
            </a:pPr>
            <a:r>
              <a:rPr lang="en-US" sz="2799">
                <a:solidFill>
                  <a:srgbClr val="FFFFFF"/>
                </a:solidFill>
                <a:latin typeface="HK Grotesk Medium"/>
              </a:rPr>
              <a:t>GAIN</a:t>
            </a:r>
          </a:p>
        </p:txBody>
      </p:sp>
      <p:sp>
        <p:nvSpPr>
          <p:cNvPr id="26" name="TextBox 26"/>
          <p:cNvSpPr txBox="1"/>
          <p:nvPr/>
        </p:nvSpPr>
        <p:spPr>
          <a:xfrm>
            <a:off x="10145020" y="8209295"/>
            <a:ext cx="5265026" cy="115760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Finds a unique RPG game based on his favorite TV show.</a:t>
            </a:r>
          </a:p>
          <a:p>
            <a:pPr marL="474979" lvl="1" indent="-237490">
              <a:lnSpc>
                <a:spcPts val="3079"/>
              </a:lnSpc>
              <a:buFont typeface="Arial"/>
              <a:buChar char="•"/>
            </a:pPr>
            <a:r>
              <a:rPr lang="en-US" sz="2199">
                <a:solidFill>
                  <a:srgbClr val="BBBBBB"/>
                </a:solidFill>
                <a:latin typeface="HK Grotesk Light"/>
              </a:rPr>
              <a:t>Talks about the game with others.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313" t="1145" r="1741" b="17774"/>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008399"/>
            <a:ext cx="10153105" cy="2841701"/>
            <a:chOff x="0" y="0"/>
            <a:chExt cx="13537473" cy="3788935"/>
          </a:xfrm>
        </p:grpSpPr>
        <p:sp>
          <p:nvSpPr>
            <p:cNvPr id="8" name="TextBox 8"/>
            <p:cNvSpPr txBox="1"/>
            <p:nvPr/>
          </p:nvSpPr>
          <p:spPr>
            <a:xfrm>
              <a:off x="0" y="0"/>
              <a:ext cx="13537473" cy="260096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MoSCoW analysis of the Software</a:t>
              </a:r>
            </a:p>
          </p:txBody>
        </p:sp>
        <p:pic>
          <p:nvPicPr>
            <p:cNvPr id="9" name="Picture 9"/>
            <p:cNvPicPr>
              <a:picLocks noChangeAspect="1"/>
            </p:cNvPicPr>
            <p:nvPr/>
          </p:nvPicPr>
          <p:blipFill>
            <a:blip r:embed="rId5"/>
            <a:srcRect/>
            <a:stretch>
              <a:fillRect/>
            </a:stretch>
          </p:blipFill>
          <p:spPr>
            <a:xfrm>
              <a:off x="2631783" y="3354555"/>
              <a:ext cx="8273907" cy="434380"/>
            </a:xfrm>
            <a:prstGeom prst="rect">
              <a:avLst/>
            </a:prstGeom>
          </p:spPr>
        </p:pic>
        <p:grpSp>
          <p:nvGrpSpPr>
            <p:cNvPr id="10" name="Group 10"/>
            <p:cNvGrpSpPr/>
            <p:nvPr/>
          </p:nvGrpSpPr>
          <p:grpSpPr>
            <a:xfrm>
              <a:off x="2783302" y="349601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sp>
        <p:nvSpPr>
          <p:cNvPr id="6" name="AutoShape 6"/>
          <p:cNvSpPr/>
          <p:nvPr/>
        </p:nvSpPr>
        <p:spPr>
          <a:xfrm rot="-5400000">
            <a:off x="5310699" y="4929187"/>
            <a:ext cx="7666602" cy="0"/>
          </a:xfrm>
          <a:prstGeom prst="line">
            <a:avLst/>
          </a:prstGeom>
          <a:ln w="38100" cap="rnd">
            <a:solidFill>
              <a:srgbClr val="419F65"/>
            </a:solidFill>
            <a:prstDash val="solid"/>
            <a:headEnd type="none" w="sm" len="sm"/>
            <a:tailEnd type="none" w="sm" len="sm"/>
          </a:ln>
        </p:spPr>
      </p:sp>
      <p:sp>
        <p:nvSpPr>
          <p:cNvPr id="7" name="AutoShape 7"/>
          <p:cNvSpPr/>
          <p:nvPr/>
        </p:nvSpPr>
        <p:spPr>
          <a:xfrm rot="-10800000">
            <a:off x="2624876" y="5143500"/>
            <a:ext cx="13038249" cy="0"/>
          </a:xfrm>
          <a:prstGeom prst="line">
            <a:avLst/>
          </a:prstGeom>
          <a:ln w="38100" cap="rnd">
            <a:solidFill>
              <a:srgbClr val="419F65"/>
            </a:solidFill>
            <a:prstDash val="solid"/>
            <a:headEnd type="none" w="sm" len="sm"/>
            <a:tailEnd type="none" w="sm" len="sm"/>
          </a:ln>
        </p:spPr>
      </p:sp>
      <p:sp>
        <p:nvSpPr>
          <p:cNvPr id="8" name="TextBox 8"/>
          <p:cNvSpPr txBox="1"/>
          <p:nvPr/>
        </p:nvSpPr>
        <p:spPr>
          <a:xfrm>
            <a:off x="3387671" y="1918536"/>
            <a:ext cx="3739436"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MUST HAVE</a:t>
            </a:r>
          </a:p>
        </p:txBody>
      </p:sp>
      <p:sp>
        <p:nvSpPr>
          <p:cNvPr id="9" name="TextBox 9"/>
          <p:cNvSpPr txBox="1"/>
          <p:nvPr/>
        </p:nvSpPr>
        <p:spPr>
          <a:xfrm>
            <a:off x="2624876" y="2536815"/>
            <a:ext cx="5265026" cy="154622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More than one characters.</a:t>
            </a:r>
          </a:p>
          <a:p>
            <a:pPr marL="474979" lvl="1" indent="-237490">
              <a:lnSpc>
                <a:spcPts val="3079"/>
              </a:lnSpc>
              <a:buFont typeface="Arial"/>
              <a:buChar char="•"/>
            </a:pPr>
            <a:r>
              <a:rPr lang="en-US" sz="2199">
                <a:solidFill>
                  <a:srgbClr val="BBBBBB"/>
                </a:solidFill>
                <a:latin typeface="HK Grotesk Light"/>
              </a:rPr>
              <a:t>Multiple levels (stages).</a:t>
            </a:r>
          </a:p>
          <a:p>
            <a:pPr marL="474979" lvl="1" indent="-237490">
              <a:lnSpc>
                <a:spcPts val="3079"/>
              </a:lnSpc>
              <a:buFont typeface="Arial"/>
              <a:buChar char="•"/>
            </a:pPr>
            <a:r>
              <a:rPr lang="en-US" sz="2199">
                <a:solidFill>
                  <a:srgbClr val="BBBBBB"/>
                </a:solidFill>
                <a:latin typeface="HK Grotesk Light"/>
              </a:rPr>
              <a:t>Character creation.</a:t>
            </a:r>
          </a:p>
          <a:p>
            <a:pPr marL="474979" lvl="1" indent="-237490">
              <a:lnSpc>
                <a:spcPts val="3079"/>
              </a:lnSpc>
              <a:buFont typeface="Arial"/>
              <a:buChar char="•"/>
            </a:pPr>
            <a:r>
              <a:rPr lang="en-US" sz="2199">
                <a:solidFill>
                  <a:srgbClr val="BBBBBB"/>
                </a:solidFill>
                <a:latin typeface="HK Grotesk Light"/>
              </a:rPr>
              <a:t>Super-powers to all the characters.</a:t>
            </a:r>
          </a:p>
        </p:txBody>
      </p:sp>
      <p:sp>
        <p:nvSpPr>
          <p:cNvPr id="10" name="TextBox 10"/>
          <p:cNvSpPr txBox="1"/>
          <p:nvPr/>
        </p:nvSpPr>
        <p:spPr>
          <a:xfrm>
            <a:off x="11160893" y="1918536"/>
            <a:ext cx="3739436"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SHOULD HAVE</a:t>
            </a:r>
          </a:p>
        </p:txBody>
      </p:sp>
      <p:sp>
        <p:nvSpPr>
          <p:cNvPr id="11" name="TextBox 11"/>
          <p:cNvSpPr txBox="1"/>
          <p:nvPr/>
        </p:nvSpPr>
        <p:spPr>
          <a:xfrm>
            <a:off x="10398098" y="2536815"/>
            <a:ext cx="5265026" cy="193484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Every super-power will have it's advantages over the other in different levels (stages) of the game. </a:t>
            </a:r>
          </a:p>
          <a:p>
            <a:pPr marL="474979" lvl="1" indent="-237490">
              <a:lnSpc>
                <a:spcPts val="3079"/>
              </a:lnSpc>
              <a:buFont typeface="Arial"/>
              <a:buChar char="•"/>
            </a:pPr>
            <a:r>
              <a:rPr lang="en-US" sz="2199">
                <a:solidFill>
                  <a:srgbClr val="BBBBBB"/>
                </a:solidFill>
                <a:latin typeface="HK Grotesk Light"/>
              </a:rPr>
              <a:t>Save and continue functionality.</a:t>
            </a:r>
          </a:p>
          <a:p>
            <a:pPr marL="474979" lvl="1" indent="-237490">
              <a:lnSpc>
                <a:spcPts val="3079"/>
              </a:lnSpc>
              <a:buFont typeface="Arial"/>
              <a:buChar char="•"/>
            </a:pPr>
            <a:r>
              <a:rPr lang="en-US" sz="2199">
                <a:solidFill>
                  <a:srgbClr val="BBBBBB"/>
                </a:solidFill>
                <a:latin typeface="HK Grotesk Light"/>
              </a:rPr>
              <a:t>Document based database.</a:t>
            </a:r>
          </a:p>
        </p:txBody>
      </p:sp>
      <p:sp>
        <p:nvSpPr>
          <p:cNvPr id="12" name="TextBox 12"/>
          <p:cNvSpPr txBox="1"/>
          <p:nvPr/>
        </p:nvSpPr>
        <p:spPr>
          <a:xfrm>
            <a:off x="3387671" y="5945918"/>
            <a:ext cx="3739436"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COULD HAVE</a:t>
            </a:r>
          </a:p>
        </p:txBody>
      </p:sp>
      <p:sp>
        <p:nvSpPr>
          <p:cNvPr id="13" name="TextBox 13"/>
          <p:cNvSpPr txBox="1"/>
          <p:nvPr/>
        </p:nvSpPr>
        <p:spPr>
          <a:xfrm>
            <a:off x="2624876" y="6688233"/>
            <a:ext cx="5265026" cy="193484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Suspense/thriller music in the background.</a:t>
            </a:r>
          </a:p>
          <a:p>
            <a:pPr marL="474979" lvl="1" indent="-237490">
              <a:lnSpc>
                <a:spcPts val="3079"/>
              </a:lnSpc>
              <a:buFont typeface="Arial"/>
              <a:buChar char="•"/>
            </a:pPr>
            <a:r>
              <a:rPr lang="en-US" sz="2199">
                <a:solidFill>
                  <a:srgbClr val="BBBBBB"/>
                </a:solidFill>
                <a:latin typeface="HK Grotesk Light"/>
              </a:rPr>
              <a:t>2D graphics for character creation.</a:t>
            </a:r>
          </a:p>
          <a:p>
            <a:pPr marL="474979" lvl="1" indent="-237490">
              <a:lnSpc>
                <a:spcPts val="3079"/>
              </a:lnSpc>
              <a:buFont typeface="Arial"/>
              <a:buChar char="•"/>
            </a:pPr>
            <a:r>
              <a:rPr lang="en-US" sz="2199">
                <a:solidFill>
                  <a:srgbClr val="BBBBBB"/>
                </a:solidFill>
                <a:latin typeface="HK Grotesk Light"/>
              </a:rPr>
              <a:t>More levels and characters.</a:t>
            </a:r>
          </a:p>
          <a:p>
            <a:pPr marL="474979" lvl="1" indent="-237490">
              <a:lnSpc>
                <a:spcPts val="3079"/>
              </a:lnSpc>
              <a:buFont typeface="Arial"/>
              <a:buChar char="•"/>
            </a:pPr>
            <a:r>
              <a:rPr lang="en-US" sz="2199">
                <a:solidFill>
                  <a:srgbClr val="BBBBBB"/>
                </a:solidFill>
                <a:latin typeface="HK Grotesk Light"/>
              </a:rPr>
              <a:t>Multiplayer functionality.</a:t>
            </a:r>
          </a:p>
        </p:txBody>
      </p:sp>
      <p:sp>
        <p:nvSpPr>
          <p:cNvPr id="14" name="TextBox 14"/>
          <p:cNvSpPr txBox="1"/>
          <p:nvPr/>
        </p:nvSpPr>
        <p:spPr>
          <a:xfrm>
            <a:off x="11160893" y="5945918"/>
            <a:ext cx="3739436" cy="481330"/>
          </a:xfrm>
          <a:prstGeom prst="rect">
            <a:avLst/>
          </a:prstGeom>
        </p:spPr>
        <p:txBody>
          <a:bodyPr lIns="0" tIns="0" rIns="0" bIns="0" rtlCol="0" anchor="t">
            <a:spAutoFit/>
          </a:bodyPr>
          <a:lstStyle/>
          <a:p>
            <a:pPr algn="ctr">
              <a:lnSpc>
                <a:spcPts val="3919"/>
              </a:lnSpc>
            </a:pPr>
            <a:r>
              <a:rPr lang="en-US" sz="2799">
                <a:solidFill>
                  <a:srgbClr val="FFFFFF"/>
                </a:solidFill>
                <a:latin typeface="HK Grotesk Medium"/>
              </a:rPr>
              <a:t>WON'T HAVE</a:t>
            </a:r>
          </a:p>
        </p:txBody>
      </p:sp>
      <p:sp>
        <p:nvSpPr>
          <p:cNvPr id="15" name="TextBox 15"/>
          <p:cNvSpPr txBox="1"/>
          <p:nvPr/>
        </p:nvSpPr>
        <p:spPr>
          <a:xfrm>
            <a:off x="10398098" y="6493923"/>
            <a:ext cx="5265026" cy="1157605"/>
          </a:xfrm>
          <a:prstGeom prst="rect">
            <a:avLst/>
          </a:prstGeom>
        </p:spPr>
        <p:txBody>
          <a:bodyPr lIns="0" tIns="0" rIns="0" bIns="0" rtlCol="0" anchor="t">
            <a:spAutoFit/>
          </a:bodyPr>
          <a:lstStyle/>
          <a:p>
            <a:pPr marL="474979" lvl="1" indent="-237490">
              <a:lnSpc>
                <a:spcPts val="3079"/>
              </a:lnSpc>
              <a:buFont typeface="Arial"/>
              <a:buChar char="•"/>
            </a:pPr>
            <a:r>
              <a:rPr lang="en-US" sz="2199">
                <a:solidFill>
                  <a:srgbClr val="BBBBBB"/>
                </a:solidFill>
                <a:latin typeface="HK Grotesk Light"/>
              </a:rPr>
              <a:t>AI for bots.</a:t>
            </a:r>
          </a:p>
          <a:p>
            <a:pPr marL="474979" lvl="1" indent="-237490">
              <a:lnSpc>
                <a:spcPts val="3079"/>
              </a:lnSpc>
              <a:buFont typeface="Arial"/>
              <a:buChar char="•"/>
            </a:pPr>
            <a:r>
              <a:rPr lang="en-US" sz="2199">
                <a:solidFill>
                  <a:srgbClr val="BBBBBB"/>
                </a:solidFill>
                <a:latin typeface="HK Grotesk Light"/>
              </a:rPr>
              <a:t>3D graphics.</a:t>
            </a:r>
          </a:p>
          <a:p>
            <a:pPr marL="474979" lvl="1" indent="-237490">
              <a:lnSpc>
                <a:spcPts val="3079"/>
              </a:lnSpc>
              <a:buFont typeface="Arial"/>
              <a:buChar char="•"/>
            </a:pPr>
            <a:r>
              <a:rPr lang="en-US" sz="2199">
                <a:solidFill>
                  <a:srgbClr val="BBBBBB"/>
                </a:solidFill>
                <a:latin typeface="HK Grotesk Light"/>
              </a:rPr>
              <a:t>Server based Database.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746" b="7746"/>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496079"/>
            <a:ext cx="10153105" cy="1866341"/>
            <a:chOff x="0" y="0"/>
            <a:chExt cx="13537473" cy="2488455"/>
          </a:xfrm>
        </p:grpSpPr>
        <p:sp>
          <p:nvSpPr>
            <p:cNvPr id="8" name="TextBox 8"/>
            <p:cNvSpPr txBox="1"/>
            <p:nvPr/>
          </p:nvSpPr>
          <p:spPr>
            <a:xfrm>
              <a:off x="0" y="0"/>
              <a:ext cx="13537473" cy="130048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Software Dependencies</a:t>
              </a:r>
            </a:p>
          </p:txBody>
        </p:sp>
        <p:pic>
          <p:nvPicPr>
            <p:cNvPr id="9" name="Picture 9"/>
            <p:cNvPicPr>
              <a:picLocks noChangeAspect="1"/>
            </p:cNvPicPr>
            <p:nvPr/>
          </p:nvPicPr>
          <p:blipFill>
            <a:blip r:embed="rId5"/>
            <a:srcRect/>
            <a:stretch>
              <a:fillRect/>
            </a:stretch>
          </p:blipFill>
          <p:spPr>
            <a:xfrm>
              <a:off x="2631783" y="2054075"/>
              <a:ext cx="8273907" cy="434380"/>
            </a:xfrm>
            <a:prstGeom prst="rect">
              <a:avLst/>
            </a:prstGeom>
          </p:spPr>
        </p:pic>
        <p:grpSp>
          <p:nvGrpSpPr>
            <p:cNvPr id="10" name="Group 10"/>
            <p:cNvGrpSpPr/>
            <p:nvPr/>
          </p:nvGrpSpPr>
          <p:grpSpPr>
            <a:xfrm>
              <a:off x="2783302" y="219553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5132" r="-25132"/>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4833090"/>
            <a:ext cx="6071083" cy="29578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TinyDB is a lightweight document oriented database. It’s written in pure Python and has no external dependencies. It will be used for saving user data and to achieve multi-user functionality.</a:t>
            </a:r>
          </a:p>
        </p:txBody>
      </p:sp>
      <p:sp>
        <p:nvSpPr>
          <p:cNvPr id="11" name="TextBox 11"/>
          <p:cNvSpPr txBox="1"/>
          <p:nvPr/>
        </p:nvSpPr>
        <p:spPr>
          <a:xfrm>
            <a:off x="1901591" y="2804690"/>
            <a:ext cx="6071083" cy="173507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Storage Library: TinyDB </a:t>
            </a:r>
          </a:p>
        </p:txBody>
      </p:sp>
      <p:sp>
        <p:nvSpPr>
          <p:cNvPr id="12" name="TextBox 12"/>
          <p:cNvSpPr txBox="1"/>
          <p:nvPr/>
        </p:nvSpPr>
        <p:spPr>
          <a:xfrm>
            <a:off x="1901591" y="8978900"/>
            <a:ext cx="6071083" cy="279400"/>
          </a:xfrm>
          <a:prstGeom prst="rect">
            <a:avLst/>
          </a:prstGeom>
        </p:spPr>
        <p:txBody>
          <a:bodyPr lIns="0" tIns="0" rIns="0" bIns="0" rtlCol="0" anchor="t">
            <a:spAutoFit/>
          </a:bodyPr>
          <a:lstStyle/>
          <a:p>
            <a:pPr algn="l">
              <a:lnSpc>
                <a:spcPts val="2239"/>
              </a:lnSpc>
            </a:pPr>
            <a:r>
              <a:rPr lang="en-US" sz="1599">
                <a:solidFill>
                  <a:srgbClr val="BBBBBB"/>
                </a:solidFill>
                <a:latin typeface="HK Grotesk Light"/>
              </a:rPr>
              <a:t>Source: https://pypi.org/project/tinydb/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23577" r="-23577"/>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5576040"/>
            <a:ext cx="6071083" cy="14719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Playsound library can be used to play audio in the background to give user an immersive experience.</a:t>
            </a:r>
          </a:p>
        </p:txBody>
      </p:sp>
      <p:sp>
        <p:nvSpPr>
          <p:cNvPr id="11" name="TextBox 11"/>
          <p:cNvSpPr txBox="1"/>
          <p:nvPr/>
        </p:nvSpPr>
        <p:spPr>
          <a:xfrm>
            <a:off x="1901591" y="2804690"/>
            <a:ext cx="6071083" cy="173507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Audio Library: Playsound</a:t>
            </a:r>
          </a:p>
        </p:txBody>
      </p:sp>
      <p:sp>
        <p:nvSpPr>
          <p:cNvPr id="12" name="TextBox 12"/>
          <p:cNvSpPr txBox="1"/>
          <p:nvPr/>
        </p:nvSpPr>
        <p:spPr>
          <a:xfrm>
            <a:off x="1901591" y="8978900"/>
            <a:ext cx="6071083" cy="279400"/>
          </a:xfrm>
          <a:prstGeom prst="rect">
            <a:avLst/>
          </a:prstGeom>
        </p:spPr>
        <p:txBody>
          <a:bodyPr lIns="0" tIns="0" rIns="0" bIns="0" rtlCol="0" anchor="t">
            <a:spAutoFit/>
          </a:bodyPr>
          <a:lstStyle/>
          <a:p>
            <a:pPr algn="l">
              <a:lnSpc>
                <a:spcPts val="2239"/>
              </a:lnSpc>
            </a:pPr>
            <a:r>
              <a:rPr lang="en-US" sz="1599">
                <a:solidFill>
                  <a:srgbClr val="BBBBBB"/>
                </a:solidFill>
                <a:latin typeface="HK Grotesk Light"/>
              </a:rPr>
              <a:t>Source: https://pypi.org/project/playsound/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14790" r="-14790"/>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5576040"/>
            <a:ext cx="6071083" cy="14719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Turtle graphics can be used to create 2D faces while creating character in the game.</a:t>
            </a:r>
          </a:p>
        </p:txBody>
      </p:sp>
      <p:sp>
        <p:nvSpPr>
          <p:cNvPr id="11" name="TextBox 11"/>
          <p:cNvSpPr txBox="1"/>
          <p:nvPr/>
        </p:nvSpPr>
        <p:spPr>
          <a:xfrm>
            <a:off x="1901591" y="2804690"/>
            <a:ext cx="6071083" cy="173507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2D Graphics Library: Turtle</a:t>
            </a:r>
          </a:p>
        </p:txBody>
      </p:sp>
      <p:sp>
        <p:nvSpPr>
          <p:cNvPr id="12" name="TextBox 12"/>
          <p:cNvSpPr txBox="1"/>
          <p:nvPr/>
        </p:nvSpPr>
        <p:spPr>
          <a:xfrm>
            <a:off x="1901591" y="8978900"/>
            <a:ext cx="6071083" cy="279400"/>
          </a:xfrm>
          <a:prstGeom prst="rect">
            <a:avLst/>
          </a:prstGeom>
        </p:spPr>
        <p:txBody>
          <a:bodyPr lIns="0" tIns="0" rIns="0" bIns="0" rtlCol="0" anchor="t">
            <a:spAutoFit/>
          </a:bodyPr>
          <a:lstStyle/>
          <a:p>
            <a:pPr algn="l">
              <a:lnSpc>
                <a:spcPts val="2239"/>
              </a:lnSpc>
            </a:pPr>
            <a:r>
              <a:rPr lang="en-US" sz="1599">
                <a:solidFill>
                  <a:srgbClr val="BBBBBB"/>
                </a:solidFill>
                <a:latin typeface="HK Grotesk Light"/>
              </a:rPr>
              <a:t>Source: https://docs.python.org/3/library/turtle.html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850" t="4850" r="1137" b="1137"/>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496079"/>
            <a:ext cx="10153105" cy="1866341"/>
            <a:chOff x="0" y="0"/>
            <a:chExt cx="13537473" cy="2488455"/>
          </a:xfrm>
        </p:grpSpPr>
        <p:sp>
          <p:nvSpPr>
            <p:cNvPr id="8" name="TextBox 8"/>
            <p:cNvSpPr txBox="1"/>
            <p:nvPr/>
          </p:nvSpPr>
          <p:spPr>
            <a:xfrm>
              <a:off x="0" y="0"/>
              <a:ext cx="13537473" cy="130048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Overview</a:t>
              </a:r>
            </a:p>
          </p:txBody>
        </p:sp>
        <p:pic>
          <p:nvPicPr>
            <p:cNvPr id="9" name="Picture 9"/>
            <p:cNvPicPr>
              <a:picLocks noChangeAspect="1"/>
            </p:cNvPicPr>
            <p:nvPr/>
          </p:nvPicPr>
          <p:blipFill>
            <a:blip r:embed="rId5"/>
            <a:srcRect/>
            <a:stretch>
              <a:fillRect/>
            </a:stretch>
          </p:blipFill>
          <p:spPr>
            <a:xfrm>
              <a:off x="2631783" y="2054075"/>
              <a:ext cx="8273907" cy="434380"/>
            </a:xfrm>
            <a:prstGeom prst="rect">
              <a:avLst/>
            </a:prstGeom>
          </p:spPr>
        </p:pic>
        <p:grpSp>
          <p:nvGrpSpPr>
            <p:cNvPr id="10" name="Group 10"/>
            <p:cNvGrpSpPr/>
            <p:nvPr/>
          </p:nvGrpSpPr>
          <p:grpSpPr>
            <a:xfrm>
              <a:off x="2783302" y="219553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16819" r="-16819"/>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5328390"/>
            <a:ext cx="6071083" cy="19672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Colorama can be used to change the color of the text in terminal according to the game scenario to give an immersive effect.</a:t>
            </a:r>
          </a:p>
        </p:txBody>
      </p:sp>
      <p:sp>
        <p:nvSpPr>
          <p:cNvPr id="11" name="TextBox 11"/>
          <p:cNvSpPr txBox="1"/>
          <p:nvPr/>
        </p:nvSpPr>
        <p:spPr>
          <a:xfrm>
            <a:off x="1901591" y="2804690"/>
            <a:ext cx="6071083" cy="173507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Library for Text Color: Colorama</a:t>
            </a:r>
          </a:p>
        </p:txBody>
      </p:sp>
      <p:sp>
        <p:nvSpPr>
          <p:cNvPr id="12" name="TextBox 12"/>
          <p:cNvSpPr txBox="1"/>
          <p:nvPr/>
        </p:nvSpPr>
        <p:spPr>
          <a:xfrm>
            <a:off x="1901591" y="8978900"/>
            <a:ext cx="6071083" cy="279400"/>
          </a:xfrm>
          <a:prstGeom prst="rect">
            <a:avLst/>
          </a:prstGeom>
        </p:spPr>
        <p:txBody>
          <a:bodyPr lIns="0" tIns="0" rIns="0" bIns="0" rtlCol="0" anchor="t">
            <a:spAutoFit/>
          </a:bodyPr>
          <a:lstStyle/>
          <a:p>
            <a:pPr algn="l">
              <a:lnSpc>
                <a:spcPts val="2239"/>
              </a:lnSpc>
            </a:pPr>
            <a:r>
              <a:rPr lang="en-US" sz="1599">
                <a:solidFill>
                  <a:srgbClr val="BBBBBB"/>
                </a:solidFill>
                <a:latin typeface="HK Grotesk Light"/>
              </a:rPr>
              <a:t>Source: https://pypi.org/project/colorama/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544" t="10544" r="1951" b="11137"/>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496079"/>
            <a:ext cx="10153105" cy="1866341"/>
            <a:chOff x="0" y="0"/>
            <a:chExt cx="13537473" cy="2488455"/>
          </a:xfrm>
        </p:grpSpPr>
        <p:sp>
          <p:nvSpPr>
            <p:cNvPr id="8" name="TextBox 8"/>
            <p:cNvSpPr txBox="1"/>
            <p:nvPr/>
          </p:nvSpPr>
          <p:spPr>
            <a:xfrm>
              <a:off x="0" y="0"/>
              <a:ext cx="13537473" cy="130048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System Use Case Diagram</a:t>
              </a:r>
            </a:p>
          </p:txBody>
        </p:sp>
        <p:pic>
          <p:nvPicPr>
            <p:cNvPr id="9" name="Picture 9"/>
            <p:cNvPicPr>
              <a:picLocks noChangeAspect="1"/>
            </p:cNvPicPr>
            <p:nvPr/>
          </p:nvPicPr>
          <p:blipFill>
            <a:blip r:embed="rId5"/>
            <a:srcRect/>
            <a:stretch>
              <a:fillRect/>
            </a:stretch>
          </p:blipFill>
          <p:spPr>
            <a:xfrm>
              <a:off x="2631783" y="2054075"/>
              <a:ext cx="8273907" cy="434380"/>
            </a:xfrm>
            <a:prstGeom prst="rect">
              <a:avLst/>
            </a:prstGeom>
          </p:spPr>
        </p:pic>
        <p:grpSp>
          <p:nvGrpSpPr>
            <p:cNvPr id="10" name="Group 10"/>
            <p:cNvGrpSpPr/>
            <p:nvPr/>
          </p:nvGrpSpPr>
          <p:grpSpPr>
            <a:xfrm>
              <a:off x="2783302" y="219553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064774" y="1028700"/>
            <a:ext cx="14158452"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894" t="9365" r="2882" b="10353"/>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008399"/>
            <a:ext cx="10153105" cy="2841701"/>
            <a:chOff x="0" y="0"/>
            <a:chExt cx="13537473" cy="3788935"/>
          </a:xfrm>
        </p:grpSpPr>
        <p:sp>
          <p:nvSpPr>
            <p:cNvPr id="8" name="TextBox 8"/>
            <p:cNvSpPr txBox="1"/>
            <p:nvPr/>
          </p:nvSpPr>
          <p:spPr>
            <a:xfrm>
              <a:off x="0" y="0"/>
              <a:ext cx="13537473" cy="260096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Textual Use Case: Resume Game</a:t>
              </a:r>
            </a:p>
          </p:txBody>
        </p:sp>
        <p:pic>
          <p:nvPicPr>
            <p:cNvPr id="9" name="Picture 9"/>
            <p:cNvPicPr>
              <a:picLocks noChangeAspect="1"/>
            </p:cNvPicPr>
            <p:nvPr/>
          </p:nvPicPr>
          <p:blipFill>
            <a:blip r:embed="rId5"/>
            <a:srcRect/>
            <a:stretch>
              <a:fillRect/>
            </a:stretch>
          </p:blipFill>
          <p:spPr>
            <a:xfrm>
              <a:off x="2631783" y="3354555"/>
              <a:ext cx="8273907" cy="434380"/>
            </a:xfrm>
            <a:prstGeom prst="rect">
              <a:avLst/>
            </a:prstGeom>
          </p:spPr>
        </p:pic>
        <p:grpSp>
          <p:nvGrpSpPr>
            <p:cNvPr id="10" name="Group 10"/>
            <p:cNvGrpSpPr/>
            <p:nvPr/>
          </p:nvGrpSpPr>
          <p:grpSpPr>
            <a:xfrm>
              <a:off x="2783302" y="349601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sp>
        <p:nvSpPr>
          <p:cNvPr id="6" name="TextBox 6"/>
          <p:cNvSpPr txBox="1"/>
          <p:nvPr/>
        </p:nvSpPr>
        <p:spPr>
          <a:xfrm>
            <a:off x="1693544" y="1800225"/>
            <a:ext cx="15898178" cy="6429375"/>
          </a:xfrm>
          <a:prstGeom prst="rect">
            <a:avLst/>
          </a:prstGeom>
        </p:spPr>
        <p:txBody>
          <a:bodyPr lIns="0" tIns="0" rIns="0" bIns="0" rtlCol="0" anchor="t">
            <a:spAutoFit/>
          </a:bodyPr>
          <a:lstStyle/>
          <a:p>
            <a:pPr>
              <a:lnSpc>
                <a:spcPts val="6400"/>
              </a:lnSpc>
            </a:pPr>
            <a:r>
              <a:rPr lang="en-US" sz="3200">
                <a:solidFill>
                  <a:srgbClr val="FFFFFF"/>
                </a:solidFill>
                <a:latin typeface="HK Grotesk Medium Italics"/>
              </a:rPr>
              <a:t>Use Case Name:                       Resuming Game</a:t>
            </a:r>
          </a:p>
          <a:p>
            <a:pPr>
              <a:lnSpc>
                <a:spcPts val="5599"/>
              </a:lnSpc>
            </a:pPr>
            <a:r>
              <a:rPr lang="en-US" sz="2799">
                <a:solidFill>
                  <a:srgbClr val="FFFFFF"/>
                </a:solidFill>
                <a:latin typeface="HK Grotesk Light"/>
              </a:rPr>
              <a:t>Goal in context:                                Enabling user to resume game from last saved checkpoint</a:t>
            </a:r>
          </a:p>
          <a:p>
            <a:pPr>
              <a:lnSpc>
                <a:spcPts val="5599"/>
              </a:lnSpc>
            </a:pPr>
            <a:r>
              <a:rPr lang="en-US" sz="2799">
                <a:solidFill>
                  <a:srgbClr val="FFFFFF"/>
                </a:solidFill>
                <a:latin typeface="HK Grotesk Light"/>
              </a:rPr>
              <a:t>Scope &amp; Level:                                  Should have </a:t>
            </a:r>
          </a:p>
          <a:p>
            <a:pPr>
              <a:lnSpc>
                <a:spcPts val="5599"/>
              </a:lnSpc>
            </a:pPr>
            <a:r>
              <a:rPr lang="en-US" sz="2799">
                <a:solidFill>
                  <a:srgbClr val="FFFFFF"/>
                </a:solidFill>
                <a:latin typeface="HK Grotesk Light"/>
              </a:rPr>
              <a:t>Pre-Condition:                                  Nill </a:t>
            </a:r>
          </a:p>
          <a:p>
            <a:pPr>
              <a:lnSpc>
                <a:spcPts val="5599"/>
              </a:lnSpc>
            </a:pPr>
            <a:r>
              <a:rPr lang="en-US" sz="2799">
                <a:solidFill>
                  <a:srgbClr val="FFFFFF"/>
                </a:solidFill>
                <a:latin typeface="HK Grotesk Light"/>
              </a:rPr>
              <a:t>Success-End Condition:                   Game is resumed from last saved checkpoint</a:t>
            </a:r>
          </a:p>
          <a:p>
            <a:pPr>
              <a:lnSpc>
                <a:spcPts val="5599"/>
              </a:lnSpc>
            </a:pPr>
            <a:r>
              <a:rPr lang="en-US" sz="2799">
                <a:solidFill>
                  <a:srgbClr val="FFFFFF"/>
                </a:solidFill>
                <a:latin typeface="HK Grotesk Light"/>
              </a:rPr>
              <a:t>Failed-End Condition:                      User is redirected to the homescreen</a:t>
            </a:r>
          </a:p>
          <a:p>
            <a:pPr>
              <a:lnSpc>
                <a:spcPts val="5599"/>
              </a:lnSpc>
            </a:pPr>
            <a:r>
              <a:rPr lang="en-US" sz="2799">
                <a:solidFill>
                  <a:srgbClr val="FFFFFF"/>
                </a:solidFill>
                <a:latin typeface="HK Grotesk Light"/>
              </a:rPr>
              <a:t>Actor:                                               User</a:t>
            </a:r>
          </a:p>
          <a:p>
            <a:pPr>
              <a:lnSpc>
                <a:spcPts val="5599"/>
              </a:lnSpc>
            </a:pPr>
            <a:r>
              <a:rPr lang="en-US" sz="2799">
                <a:solidFill>
                  <a:srgbClr val="FFFFFF"/>
                </a:solidFill>
                <a:latin typeface="HK Grotesk Light"/>
              </a:rPr>
              <a:t>Trigger:                                            User types in 'Resume Game' or corresponding number in terminal      </a:t>
            </a:r>
          </a:p>
          <a:p>
            <a:pPr algn="just">
              <a:lnSpc>
                <a:spcPts val="5599"/>
              </a:lnSpc>
            </a:pPr>
            <a:endParaRPr lang="en-US" sz="2799">
              <a:solidFill>
                <a:srgbClr val="FFFFFF"/>
              </a:solidFill>
              <a:latin typeface="HK Grotesk 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sp>
        <p:nvSpPr>
          <p:cNvPr id="6" name="TextBox 6"/>
          <p:cNvSpPr txBox="1"/>
          <p:nvPr/>
        </p:nvSpPr>
        <p:spPr>
          <a:xfrm>
            <a:off x="1361122" y="1848583"/>
            <a:ext cx="15565756" cy="4177030"/>
          </a:xfrm>
          <a:prstGeom prst="rect">
            <a:avLst/>
          </a:prstGeom>
        </p:spPr>
        <p:txBody>
          <a:bodyPr lIns="0" tIns="0" rIns="0" bIns="0" rtlCol="0" anchor="t">
            <a:spAutoFit/>
          </a:bodyPr>
          <a:lstStyle/>
          <a:p>
            <a:pPr>
              <a:lnSpc>
                <a:spcPts val="5599"/>
              </a:lnSpc>
            </a:pPr>
            <a:r>
              <a:rPr lang="en-US" sz="2799">
                <a:solidFill>
                  <a:srgbClr val="FFFFFF"/>
                </a:solidFill>
                <a:latin typeface="HK Grotesk Light"/>
              </a:rPr>
              <a:t>Successful Path:         </a:t>
            </a:r>
          </a:p>
          <a:p>
            <a:pPr>
              <a:lnSpc>
                <a:spcPts val="5599"/>
              </a:lnSpc>
            </a:pPr>
            <a:endParaRPr lang="en-US" sz="2799">
              <a:solidFill>
                <a:srgbClr val="FFFFFF"/>
              </a:solidFill>
              <a:latin typeface="HK Grotesk Light"/>
            </a:endParaRPr>
          </a:p>
          <a:p>
            <a:pPr>
              <a:lnSpc>
                <a:spcPts val="5599"/>
              </a:lnSpc>
            </a:pPr>
            <a:endParaRPr lang="en-US" sz="2799">
              <a:solidFill>
                <a:srgbClr val="FFFFFF"/>
              </a:solidFill>
              <a:latin typeface="HK Grotesk Light"/>
            </a:endParaRPr>
          </a:p>
          <a:p>
            <a:pPr>
              <a:lnSpc>
                <a:spcPts val="5599"/>
              </a:lnSpc>
            </a:pPr>
            <a:endParaRPr lang="en-US" sz="2799">
              <a:solidFill>
                <a:srgbClr val="FFFFFF"/>
              </a:solidFill>
              <a:latin typeface="HK Grotesk Light"/>
            </a:endParaRPr>
          </a:p>
          <a:p>
            <a:pPr>
              <a:lnSpc>
                <a:spcPts val="5599"/>
              </a:lnSpc>
            </a:pPr>
            <a:endParaRPr lang="en-US" sz="2799">
              <a:solidFill>
                <a:srgbClr val="FFFFFF"/>
              </a:solidFill>
              <a:latin typeface="HK Grotesk Light"/>
            </a:endParaRPr>
          </a:p>
          <a:p>
            <a:pPr algn="just">
              <a:lnSpc>
                <a:spcPts val="5599"/>
              </a:lnSpc>
            </a:pPr>
            <a:r>
              <a:rPr lang="en-US" sz="2799">
                <a:solidFill>
                  <a:srgbClr val="FFFFFF"/>
                </a:solidFill>
                <a:latin typeface="HK Grotesk Light Bold"/>
              </a:rPr>
              <a:t>Unsuccessful Path: </a:t>
            </a:r>
          </a:p>
        </p:txBody>
      </p:sp>
      <p:sp>
        <p:nvSpPr>
          <p:cNvPr id="7" name="TextBox 7"/>
          <p:cNvSpPr txBox="1"/>
          <p:nvPr/>
        </p:nvSpPr>
        <p:spPr>
          <a:xfrm>
            <a:off x="5695405" y="1618393"/>
            <a:ext cx="11231473" cy="34531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FFFFF"/>
                </a:solidFill>
                <a:latin typeface="HK Grotesk Light"/>
              </a:rPr>
              <a:t>User types in 'Resume Game' or corresponding number in the terminal.</a:t>
            </a:r>
          </a:p>
          <a:p>
            <a:pPr marL="604519" lvl="1" indent="-302260">
              <a:lnSpc>
                <a:spcPts val="3919"/>
              </a:lnSpc>
              <a:buFont typeface="Arial"/>
              <a:buChar char="•"/>
            </a:pPr>
            <a:r>
              <a:rPr lang="en-US" sz="2799">
                <a:solidFill>
                  <a:srgbClr val="FFFFFF"/>
                </a:solidFill>
                <a:latin typeface="HK Grotesk Light"/>
              </a:rPr>
              <a:t>User types in his username.</a:t>
            </a:r>
          </a:p>
          <a:p>
            <a:pPr marL="604519" lvl="1" indent="-302260">
              <a:lnSpc>
                <a:spcPts val="3919"/>
              </a:lnSpc>
              <a:buFont typeface="Arial"/>
              <a:buChar char="•"/>
            </a:pPr>
            <a:r>
              <a:rPr lang="en-US" sz="2799">
                <a:solidFill>
                  <a:srgbClr val="FFFFFF"/>
                </a:solidFill>
                <a:latin typeface="HK Grotesk Light"/>
              </a:rPr>
              <a:t>System searches for the user and saved game in system storage.</a:t>
            </a:r>
          </a:p>
          <a:p>
            <a:pPr marL="604519" lvl="1" indent="-302260">
              <a:lnSpc>
                <a:spcPts val="3919"/>
              </a:lnSpc>
              <a:buFont typeface="Arial"/>
              <a:buChar char="•"/>
            </a:pPr>
            <a:r>
              <a:rPr lang="en-US" sz="2799">
                <a:solidFill>
                  <a:srgbClr val="FFFFFF"/>
                </a:solidFill>
                <a:latin typeface="HK Grotesk Light"/>
              </a:rPr>
              <a:t>Username and saved game found in the system.</a:t>
            </a:r>
          </a:p>
          <a:p>
            <a:pPr marL="604519" lvl="1" indent="-302260">
              <a:lnSpc>
                <a:spcPts val="3919"/>
              </a:lnSpc>
              <a:buFont typeface="Arial"/>
              <a:buChar char="•"/>
            </a:pPr>
            <a:r>
              <a:rPr lang="en-US" sz="2799">
                <a:solidFill>
                  <a:srgbClr val="FFFFFF"/>
                </a:solidFill>
                <a:latin typeface="HK Grotesk Light"/>
              </a:rPr>
              <a:t>Success message is shown.</a:t>
            </a:r>
          </a:p>
          <a:p>
            <a:pPr marL="604519" lvl="1" indent="-302260">
              <a:lnSpc>
                <a:spcPts val="3919"/>
              </a:lnSpc>
              <a:buFont typeface="Arial"/>
              <a:buChar char="•"/>
            </a:pPr>
            <a:r>
              <a:rPr lang="en-US" sz="2799">
                <a:solidFill>
                  <a:srgbClr val="FFFFFF"/>
                </a:solidFill>
                <a:latin typeface="HK Grotesk Light"/>
              </a:rPr>
              <a:t>Game resumes from the last saved checkpoint. </a:t>
            </a:r>
          </a:p>
        </p:txBody>
      </p:sp>
      <p:sp>
        <p:nvSpPr>
          <p:cNvPr id="8" name="TextBox 8"/>
          <p:cNvSpPr txBox="1"/>
          <p:nvPr/>
        </p:nvSpPr>
        <p:spPr>
          <a:xfrm>
            <a:off x="5695405" y="5641877"/>
            <a:ext cx="11231473" cy="3948430"/>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FFFFFF"/>
                </a:solidFill>
                <a:latin typeface="HK Grotesk Light"/>
              </a:rPr>
              <a:t>User types in 'Resume Game' or corresponding number in the terminal.</a:t>
            </a:r>
          </a:p>
          <a:p>
            <a:pPr marL="604519" lvl="1" indent="-302260">
              <a:lnSpc>
                <a:spcPts val="3919"/>
              </a:lnSpc>
              <a:buFont typeface="Arial"/>
              <a:buChar char="•"/>
            </a:pPr>
            <a:r>
              <a:rPr lang="en-US" sz="2799">
                <a:solidFill>
                  <a:srgbClr val="FFFFFF"/>
                </a:solidFill>
                <a:latin typeface="HK Grotesk Light"/>
              </a:rPr>
              <a:t>User types in his username</a:t>
            </a:r>
          </a:p>
          <a:p>
            <a:pPr marL="604519" lvl="1" indent="-302260">
              <a:lnSpc>
                <a:spcPts val="3919"/>
              </a:lnSpc>
              <a:buFont typeface="Arial"/>
              <a:buChar char="•"/>
            </a:pPr>
            <a:r>
              <a:rPr lang="en-US" sz="2799">
                <a:solidFill>
                  <a:srgbClr val="FFFFFF"/>
                </a:solidFill>
                <a:latin typeface="HK Grotesk Light"/>
              </a:rPr>
              <a:t>System searches for the user and saved game in system storage.</a:t>
            </a:r>
          </a:p>
          <a:p>
            <a:pPr>
              <a:lnSpc>
                <a:spcPts val="3919"/>
              </a:lnSpc>
            </a:pPr>
            <a:r>
              <a:rPr lang="en-US" sz="2799">
                <a:solidFill>
                  <a:srgbClr val="FFFFFF"/>
                </a:solidFill>
                <a:latin typeface="HK Grotesk Light"/>
              </a:rPr>
              <a:t>  4a. Username not found.</a:t>
            </a:r>
          </a:p>
          <a:p>
            <a:pPr>
              <a:lnSpc>
                <a:spcPts val="3919"/>
              </a:lnSpc>
            </a:pPr>
            <a:r>
              <a:rPr lang="en-US" sz="2799">
                <a:solidFill>
                  <a:srgbClr val="FFFFFF"/>
                </a:solidFill>
                <a:latin typeface="HK Grotesk Light"/>
              </a:rPr>
              <a:t>  4b. Username found but saved game not found. </a:t>
            </a:r>
          </a:p>
          <a:p>
            <a:pPr>
              <a:lnSpc>
                <a:spcPts val="3919"/>
              </a:lnSpc>
            </a:pPr>
            <a:r>
              <a:rPr lang="en-US" sz="2799">
                <a:solidFill>
                  <a:srgbClr val="FFFFFF"/>
                </a:solidFill>
                <a:latin typeface="HK Grotesk Light"/>
              </a:rPr>
              <a:t>  6. Error message is shown.</a:t>
            </a:r>
          </a:p>
          <a:p>
            <a:pPr>
              <a:lnSpc>
                <a:spcPts val="3919"/>
              </a:lnSpc>
            </a:pPr>
            <a:r>
              <a:rPr lang="en-US" sz="2799">
                <a:solidFill>
                  <a:srgbClr val="FFFFFF"/>
                </a:solidFill>
                <a:latin typeface="HK Grotesk Light"/>
              </a:rPr>
              <a:t>  5. User is redirected to the homescreen</a:t>
            </a:r>
          </a:p>
        </p:txBody>
      </p:sp>
      <p:sp>
        <p:nvSpPr>
          <p:cNvPr id="9" name="TextBox 9"/>
          <p:cNvSpPr txBox="1"/>
          <p:nvPr/>
        </p:nvSpPr>
        <p:spPr>
          <a:xfrm>
            <a:off x="1361122" y="1151668"/>
            <a:ext cx="858798" cy="523875"/>
          </a:xfrm>
          <a:prstGeom prst="rect">
            <a:avLst/>
          </a:prstGeom>
        </p:spPr>
        <p:txBody>
          <a:bodyPr lIns="0" tIns="0" rIns="0" bIns="0" rtlCol="0" anchor="t">
            <a:spAutoFit/>
          </a:bodyPr>
          <a:lstStyle/>
          <a:p>
            <a:pPr>
              <a:lnSpc>
                <a:spcPts val="4200"/>
              </a:lnSpc>
            </a:pPr>
            <a:r>
              <a:rPr lang="en-US" sz="3000">
                <a:solidFill>
                  <a:srgbClr val="FFFFFF"/>
                </a:solidFill>
                <a:latin typeface="HK Grotesk Medium"/>
              </a:rPr>
              <a:t>cont.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52" t="1452" r="1941" b="194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3"/>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3"/>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3"/>
          <a:srcRect/>
          <a:stretch>
            <a:fillRect/>
          </a:stretch>
        </p:blipFill>
        <p:spPr>
          <a:xfrm>
            <a:off x="761085" y="8931720"/>
            <a:ext cx="600037" cy="599287"/>
          </a:xfrm>
          <a:prstGeom prst="rect">
            <a:avLst/>
          </a:prstGeom>
        </p:spPr>
      </p:pic>
      <p:grpSp>
        <p:nvGrpSpPr>
          <p:cNvPr id="7" name="Group 7"/>
          <p:cNvGrpSpPr/>
          <p:nvPr/>
        </p:nvGrpSpPr>
        <p:grpSpPr>
          <a:xfrm>
            <a:off x="4067448" y="4008399"/>
            <a:ext cx="10153105" cy="2841701"/>
            <a:chOff x="0" y="0"/>
            <a:chExt cx="13537473" cy="3788935"/>
          </a:xfrm>
        </p:grpSpPr>
        <p:sp>
          <p:nvSpPr>
            <p:cNvPr id="8" name="TextBox 8"/>
            <p:cNvSpPr txBox="1"/>
            <p:nvPr/>
          </p:nvSpPr>
          <p:spPr>
            <a:xfrm>
              <a:off x="0" y="0"/>
              <a:ext cx="13537473" cy="260096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Sequence Diagram: Resume Game</a:t>
              </a:r>
            </a:p>
          </p:txBody>
        </p:sp>
        <p:pic>
          <p:nvPicPr>
            <p:cNvPr id="9" name="Picture 9"/>
            <p:cNvPicPr>
              <a:picLocks noChangeAspect="1"/>
            </p:cNvPicPr>
            <p:nvPr/>
          </p:nvPicPr>
          <p:blipFill>
            <a:blip r:embed="rId4"/>
            <a:srcRect/>
            <a:stretch>
              <a:fillRect/>
            </a:stretch>
          </p:blipFill>
          <p:spPr>
            <a:xfrm>
              <a:off x="2631783" y="3354555"/>
              <a:ext cx="8273907" cy="434380"/>
            </a:xfrm>
            <a:prstGeom prst="rect">
              <a:avLst/>
            </a:prstGeom>
          </p:spPr>
        </p:pic>
        <p:grpSp>
          <p:nvGrpSpPr>
            <p:cNvPr id="10" name="Group 10"/>
            <p:cNvGrpSpPr/>
            <p:nvPr/>
          </p:nvGrpSpPr>
          <p:grpSpPr>
            <a:xfrm>
              <a:off x="2783302" y="349601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399079" y="1028700"/>
            <a:ext cx="11489843"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52" t="1452" r="1941" b="194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3"/>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3"/>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3"/>
          <a:srcRect/>
          <a:stretch>
            <a:fillRect/>
          </a:stretch>
        </p:blipFill>
        <p:spPr>
          <a:xfrm>
            <a:off x="761085" y="8931720"/>
            <a:ext cx="600037" cy="599287"/>
          </a:xfrm>
          <a:prstGeom prst="rect">
            <a:avLst/>
          </a:prstGeom>
        </p:spPr>
      </p:pic>
      <p:grpSp>
        <p:nvGrpSpPr>
          <p:cNvPr id="7" name="Group 7"/>
          <p:cNvGrpSpPr/>
          <p:nvPr/>
        </p:nvGrpSpPr>
        <p:grpSpPr>
          <a:xfrm>
            <a:off x="4067448" y="4008399"/>
            <a:ext cx="10153105" cy="2841701"/>
            <a:chOff x="0" y="0"/>
            <a:chExt cx="13537473" cy="3788935"/>
          </a:xfrm>
        </p:grpSpPr>
        <p:sp>
          <p:nvSpPr>
            <p:cNvPr id="8" name="TextBox 8"/>
            <p:cNvSpPr txBox="1"/>
            <p:nvPr/>
          </p:nvSpPr>
          <p:spPr>
            <a:xfrm>
              <a:off x="0" y="0"/>
              <a:ext cx="13537473" cy="260096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Activity Diagram: Resume Game</a:t>
              </a:r>
            </a:p>
          </p:txBody>
        </p:sp>
        <p:pic>
          <p:nvPicPr>
            <p:cNvPr id="9" name="Picture 9"/>
            <p:cNvPicPr>
              <a:picLocks noChangeAspect="1"/>
            </p:cNvPicPr>
            <p:nvPr/>
          </p:nvPicPr>
          <p:blipFill>
            <a:blip r:embed="rId4"/>
            <a:srcRect/>
            <a:stretch>
              <a:fillRect/>
            </a:stretch>
          </p:blipFill>
          <p:spPr>
            <a:xfrm>
              <a:off x="2631783" y="3354555"/>
              <a:ext cx="8273907" cy="434380"/>
            </a:xfrm>
            <a:prstGeom prst="rect">
              <a:avLst/>
            </a:prstGeom>
          </p:spPr>
        </p:pic>
        <p:grpSp>
          <p:nvGrpSpPr>
            <p:cNvPr id="10" name="Group 10"/>
            <p:cNvGrpSpPr/>
            <p:nvPr/>
          </p:nvGrpSpPr>
          <p:grpSpPr>
            <a:xfrm>
              <a:off x="2783302" y="349601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E2E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675717" y="774009"/>
            <a:ext cx="6936566" cy="87389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814537" y="1508218"/>
            <a:ext cx="569961" cy="569249"/>
          </a:xfrm>
          <a:prstGeom prst="rect">
            <a:avLst/>
          </a:prstGeom>
        </p:spPr>
      </p:pic>
      <p:grpSp>
        <p:nvGrpSpPr>
          <p:cNvPr id="3" name="Group 3"/>
          <p:cNvGrpSpPr/>
          <p:nvPr/>
        </p:nvGrpSpPr>
        <p:grpSpPr>
          <a:xfrm>
            <a:off x="2935261" y="1620339"/>
            <a:ext cx="328515" cy="32851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5" name="TextBox 5"/>
          <p:cNvSpPr txBox="1"/>
          <p:nvPr/>
        </p:nvSpPr>
        <p:spPr>
          <a:xfrm>
            <a:off x="3841069" y="1451068"/>
            <a:ext cx="11604962" cy="1471930"/>
          </a:xfrm>
          <a:prstGeom prst="rect">
            <a:avLst/>
          </a:prstGeom>
        </p:spPr>
        <p:txBody>
          <a:bodyPr lIns="0" tIns="0" rIns="0" bIns="0" rtlCol="0" anchor="t">
            <a:spAutoFit/>
          </a:bodyPr>
          <a:lstStyle/>
          <a:p>
            <a:pPr>
              <a:lnSpc>
                <a:spcPts val="3919"/>
              </a:lnSpc>
            </a:pPr>
            <a:r>
              <a:rPr lang="en-US" sz="2799">
                <a:solidFill>
                  <a:srgbClr val="BBBBBB"/>
                </a:solidFill>
                <a:latin typeface="HK Grotesk Light"/>
              </a:rPr>
              <a:t>Game starts with character creation. User can choose one from three super-powers which are 'Enhanced Vision', 'God Reflexes' and 'Super Strength' for his character. </a:t>
            </a:r>
          </a:p>
        </p:txBody>
      </p:sp>
      <p:pic>
        <p:nvPicPr>
          <p:cNvPr id="6" name="Picture 6"/>
          <p:cNvPicPr>
            <a:picLocks noChangeAspect="1"/>
          </p:cNvPicPr>
          <p:nvPr/>
        </p:nvPicPr>
        <p:blipFill>
          <a:blip r:embed="rId3"/>
          <a:srcRect/>
          <a:stretch>
            <a:fillRect/>
          </a:stretch>
        </p:blipFill>
        <p:spPr>
          <a:xfrm>
            <a:off x="2814537" y="3563613"/>
            <a:ext cx="569961" cy="569249"/>
          </a:xfrm>
          <a:prstGeom prst="rect">
            <a:avLst/>
          </a:prstGeom>
        </p:spPr>
      </p:pic>
      <p:grpSp>
        <p:nvGrpSpPr>
          <p:cNvPr id="7" name="Group 7"/>
          <p:cNvGrpSpPr/>
          <p:nvPr/>
        </p:nvGrpSpPr>
        <p:grpSpPr>
          <a:xfrm>
            <a:off x="2935261" y="3675734"/>
            <a:ext cx="328515" cy="32851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9" name="TextBox 9"/>
          <p:cNvSpPr txBox="1"/>
          <p:nvPr/>
        </p:nvSpPr>
        <p:spPr>
          <a:xfrm>
            <a:off x="3841069" y="3506463"/>
            <a:ext cx="11604962" cy="976630"/>
          </a:xfrm>
          <a:prstGeom prst="rect">
            <a:avLst/>
          </a:prstGeom>
        </p:spPr>
        <p:txBody>
          <a:bodyPr lIns="0" tIns="0" rIns="0" bIns="0" rtlCol="0" anchor="t">
            <a:spAutoFit/>
          </a:bodyPr>
          <a:lstStyle/>
          <a:p>
            <a:pPr>
              <a:lnSpc>
                <a:spcPts val="3920"/>
              </a:lnSpc>
            </a:pPr>
            <a:r>
              <a:rPr lang="en-US" sz="2800">
                <a:solidFill>
                  <a:srgbClr val="BBBBBB"/>
                </a:solidFill>
                <a:latin typeface="HK Grotesk Light"/>
              </a:rPr>
              <a:t>Split into three levels (stages) which are 'Maze Escape', 'Stepping Glass Stones' and 'Rock, paper, scissors'.</a:t>
            </a:r>
          </a:p>
        </p:txBody>
      </p:sp>
      <p:grpSp>
        <p:nvGrpSpPr>
          <p:cNvPr id="10" name="Group 10"/>
          <p:cNvGrpSpPr/>
          <p:nvPr/>
        </p:nvGrpSpPr>
        <p:grpSpPr>
          <a:xfrm>
            <a:off x="2814537" y="5184648"/>
            <a:ext cx="12658925" cy="569249"/>
            <a:chOff x="0" y="0"/>
            <a:chExt cx="16878567" cy="758998"/>
          </a:xfrm>
        </p:grpSpPr>
        <p:pic>
          <p:nvPicPr>
            <p:cNvPr id="11" name="Picture 11"/>
            <p:cNvPicPr>
              <a:picLocks noChangeAspect="1"/>
            </p:cNvPicPr>
            <p:nvPr/>
          </p:nvPicPr>
          <p:blipFill>
            <a:blip r:embed="rId3"/>
            <a:srcRect/>
            <a:stretch>
              <a:fillRect/>
            </a:stretch>
          </p:blipFill>
          <p:spPr>
            <a:xfrm>
              <a:off x="0" y="0"/>
              <a:ext cx="759948" cy="758998"/>
            </a:xfrm>
            <a:prstGeom prst="rect">
              <a:avLst/>
            </a:prstGeom>
          </p:spPr>
        </p:pic>
        <p:grpSp>
          <p:nvGrpSpPr>
            <p:cNvPr id="12" name="Group 12"/>
            <p:cNvGrpSpPr/>
            <p:nvPr/>
          </p:nvGrpSpPr>
          <p:grpSpPr>
            <a:xfrm>
              <a:off x="160964" y="149495"/>
              <a:ext cx="438019" cy="43801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14" name="TextBox 14"/>
            <p:cNvSpPr txBox="1"/>
            <p:nvPr/>
          </p:nvSpPr>
          <p:spPr>
            <a:xfrm>
              <a:off x="1405285" y="39562"/>
              <a:ext cx="15473282" cy="622723"/>
            </a:xfrm>
            <a:prstGeom prst="rect">
              <a:avLst/>
            </a:prstGeom>
          </p:spPr>
          <p:txBody>
            <a:bodyPr lIns="0" tIns="0" rIns="0" bIns="0" rtlCol="0" anchor="t">
              <a:spAutoFit/>
            </a:bodyPr>
            <a:lstStyle/>
            <a:p>
              <a:pPr>
                <a:lnSpc>
                  <a:spcPts val="3920"/>
                </a:lnSpc>
              </a:pPr>
              <a:r>
                <a:rPr lang="en-US" sz="2800">
                  <a:solidFill>
                    <a:srgbClr val="BBBBBB"/>
                  </a:solidFill>
                  <a:latin typeface="HK Grotesk Light"/>
                </a:rPr>
                <a:t>Gameplay includes 4 players including one user and three bots.</a:t>
              </a:r>
            </a:p>
          </p:txBody>
        </p:sp>
      </p:grpSp>
      <p:grpSp>
        <p:nvGrpSpPr>
          <p:cNvPr id="15" name="Group 15"/>
          <p:cNvGrpSpPr/>
          <p:nvPr/>
        </p:nvGrpSpPr>
        <p:grpSpPr>
          <a:xfrm>
            <a:off x="2814537" y="7811729"/>
            <a:ext cx="12658925" cy="967053"/>
            <a:chOff x="0" y="0"/>
            <a:chExt cx="16878567" cy="1289404"/>
          </a:xfrm>
        </p:grpSpPr>
        <p:pic>
          <p:nvPicPr>
            <p:cNvPr id="16" name="Picture 16"/>
            <p:cNvPicPr>
              <a:picLocks noChangeAspect="1"/>
            </p:cNvPicPr>
            <p:nvPr/>
          </p:nvPicPr>
          <p:blipFill>
            <a:blip r:embed="rId3"/>
            <a:srcRect/>
            <a:stretch>
              <a:fillRect/>
            </a:stretch>
          </p:blipFill>
          <p:spPr>
            <a:xfrm>
              <a:off x="0" y="0"/>
              <a:ext cx="759948" cy="758998"/>
            </a:xfrm>
            <a:prstGeom prst="rect">
              <a:avLst/>
            </a:prstGeom>
          </p:spPr>
        </p:pic>
        <p:grpSp>
          <p:nvGrpSpPr>
            <p:cNvPr id="17" name="Group 17"/>
            <p:cNvGrpSpPr/>
            <p:nvPr/>
          </p:nvGrpSpPr>
          <p:grpSpPr>
            <a:xfrm>
              <a:off x="160964" y="149495"/>
              <a:ext cx="438019" cy="438019"/>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19" name="TextBox 19"/>
            <p:cNvSpPr txBox="1"/>
            <p:nvPr/>
          </p:nvSpPr>
          <p:spPr>
            <a:xfrm>
              <a:off x="1405285" y="6281"/>
              <a:ext cx="15473282" cy="1283123"/>
            </a:xfrm>
            <a:prstGeom prst="rect">
              <a:avLst/>
            </a:prstGeom>
          </p:spPr>
          <p:txBody>
            <a:bodyPr lIns="0" tIns="0" rIns="0" bIns="0" rtlCol="0" anchor="t">
              <a:spAutoFit/>
            </a:bodyPr>
            <a:lstStyle/>
            <a:p>
              <a:pPr>
                <a:lnSpc>
                  <a:spcPts val="3920"/>
                </a:lnSpc>
              </a:pPr>
              <a:r>
                <a:rPr lang="en-US" sz="2800">
                  <a:solidFill>
                    <a:srgbClr val="BBBBBB"/>
                  </a:solidFill>
                  <a:latin typeface="HK Grotesk Light"/>
                </a:rPr>
                <a:t>Players will be eliminated at the end of each level, hence, the last man standing wins the game.</a:t>
              </a:r>
            </a:p>
          </p:txBody>
        </p:sp>
      </p:grpSp>
      <p:pic>
        <p:nvPicPr>
          <p:cNvPr id="20" name="Picture 20"/>
          <p:cNvPicPr>
            <a:picLocks noChangeAspect="1"/>
          </p:cNvPicPr>
          <p:nvPr/>
        </p:nvPicPr>
        <p:blipFill>
          <a:blip r:embed="rId3"/>
          <a:srcRect/>
          <a:stretch>
            <a:fillRect/>
          </a:stretch>
        </p:blipFill>
        <p:spPr>
          <a:xfrm>
            <a:off x="2814537" y="6407824"/>
            <a:ext cx="569961" cy="569249"/>
          </a:xfrm>
          <a:prstGeom prst="rect">
            <a:avLst/>
          </a:prstGeom>
        </p:spPr>
      </p:pic>
      <p:grpSp>
        <p:nvGrpSpPr>
          <p:cNvPr id="21" name="Group 21"/>
          <p:cNvGrpSpPr/>
          <p:nvPr/>
        </p:nvGrpSpPr>
        <p:grpSpPr>
          <a:xfrm>
            <a:off x="2935261" y="6519945"/>
            <a:ext cx="328515" cy="328515"/>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19F65"/>
            </a:solidFill>
          </p:spPr>
        </p:sp>
      </p:grpSp>
      <p:sp>
        <p:nvSpPr>
          <p:cNvPr id="23" name="TextBox 23"/>
          <p:cNvSpPr txBox="1"/>
          <p:nvPr/>
        </p:nvSpPr>
        <p:spPr>
          <a:xfrm>
            <a:off x="3841069" y="6350674"/>
            <a:ext cx="11604962" cy="976630"/>
          </a:xfrm>
          <a:prstGeom prst="rect">
            <a:avLst/>
          </a:prstGeom>
        </p:spPr>
        <p:txBody>
          <a:bodyPr lIns="0" tIns="0" rIns="0" bIns="0" rtlCol="0" anchor="t">
            <a:spAutoFit/>
          </a:bodyPr>
          <a:lstStyle/>
          <a:p>
            <a:pPr>
              <a:lnSpc>
                <a:spcPts val="3920"/>
              </a:lnSpc>
            </a:pPr>
            <a:r>
              <a:rPr lang="en-US" sz="2800">
                <a:solidFill>
                  <a:srgbClr val="BBBBBB"/>
                </a:solidFill>
                <a:latin typeface="HK Grotesk Light"/>
              </a:rPr>
              <a:t>Every super-power has its own advantages over others, in a particular level (stage).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57" r="1126" b="8883"/>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3"/>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3"/>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3"/>
          <a:srcRect/>
          <a:stretch>
            <a:fillRect/>
          </a:stretch>
        </p:blipFill>
        <p:spPr>
          <a:xfrm>
            <a:off x="761085" y="8931720"/>
            <a:ext cx="600037" cy="599287"/>
          </a:xfrm>
          <a:prstGeom prst="rect">
            <a:avLst/>
          </a:prstGeom>
        </p:spPr>
      </p:pic>
      <p:grpSp>
        <p:nvGrpSpPr>
          <p:cNvPr id="7" name="Group 7"/>
          <p:cNvGrpSpPr/>
          <p:nvPr/>
        </p:nvGrpSpPr>
        <p:grpSpPr>
          <a:xfrm>
            <a:off x="4067448" y="4496079"/>
            <a:ext cx="10153105" cy="1866341"/>
            <a:chOff x="0" y="0"/>
            <a:chExt cx="13537473" cy="2488455"/>
          </a:xfrm>
        </p:grpSpPr>
        <p:sp>
          <p:nvSpPr>
            <p:cNvPr id="8" name="TextBox 8"/>
            <p:cNvSpPr txBox="1"/>
            <p:nvPr/>
          </p:nvSpPr>
          <p:spPr>
            <a:xfrm>
              <a:off x="0" y="0"/>
              <a:ext cx="13537473" cy="130048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Thank you!</a:t>
              </a:r>
            </a:p>
          </p:txBody>
        </p:sp>
        <p:pic>
          <p:nvPicPr>
            <p:cNvPr id="9" name="Picture 9"/>
            <p:cNvPicPr>
              <a:picLocks noChangeAspect="1"/>
            </p:cNvPicPr>
            <p:nvPr/>
          </p:nvPicPr>
          <p:blipFill>
            <a:blip r:embed="rId4"/>
            <a:srcRect/>
            <a:stretch>
              <a:fillRect/>
            </a:stretch>
          </p:blipFill>
          <p:spPr>
            <a:xfrm>
              <a:off x="2631783" y="2054075"/>
              <a:ext cx="8273907" cy="434380"/>
            </a:xfrm>
            <a:prstGeom prst="rect">
              <a:avLst/>
            </a:prstGeom>
          </p:spPr>
        </p:pic>
        <p:grpSp>
          <p:nvGrpSpPr>
            <p:cNvPr id="10" name="Group 10"/>
            <p:cNvGrpSpPr/>
            <p:nvPr/>
          </p:nvGrpSpPr>
          <p:grpSpPr>
            <a:xfrm>
              <a:off x="2783302" y="219553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10698" b="10698"/>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496079"/>
            <a:ext cx="10153105" cy="1866341"/>
            <a:chOff x="0" y="0"/>
            <a:chExt cx="13537473" cy="2488455"/>
          </a:xfrm>
        </p:grpSpPr>
        <p:sp>
          <p:nvSpPr>
            <p:cNvPr id="8" name="TextBox 8"/>
            <p:cNvSpPr txBox="1"/>
            <p:nvPr/>
          </p:nvSpPr>
          <p:spPr>
            <a:xfrm>
              <a:off x="0" y="0"/>
              <a:ext cx="13537473" cy="1300480"/>
            </a:xfrm>
            <a:prstGeom prst="rect">
              <a:avLst/>
            </a:prstGeom>
          </p:spPr>
          <p:txBody>
            <a:bodyPr lIns="0" tIns="0" rIns="0" bIns="0" rtlCol="0" anchor="t">
              <a:spAutoFit/>
            </a:bodyPr>
            <a:lstStyle/>
            <a:p>
              <a:pPr marL="0" lvl="0" indent="0" algn="ctr">
                <a:lnSpc>
                  <a:spcPts val="7680"/>
                </a:lnSpc>
                <a:spcBef>
                  <a:spcPct val="0"/>
                </a:spcBef>
              </a:pPr>
              <a:r>
                <a:rPr lang="en-US" sz="6399">
                  <a:solidFill>
                    <a:srgbClr val="BBBBBB"/>
                  </a:solidFill>
                  <a:latin typeface="HK Grotesk Medium"/>
                </a:rPr>
                <a:t>Game Stages</a:t>
              </a:r>
            </a:p>
          </p:txBody>
        </p:sp>
        <p:pic>
          <p:nvPicPr>
            <p:cNvPr id="9" name="Picture 9"/>
            <p:cNvPicPr>
              <a:picLocks noChangeAspect="1"/>
            </p:cNvPicPr>
            <p:nvPr/>
          </p:nvPicPr>
          <p:blipFill>
            <a:blip r:embed="rId5"/>
            <a:srcRect/>
            <a:stretch>
              <a:fillRect/>
            </a:stretch>
          </p:blipFill>
          <p:spPr>
            <a:xfrm>
              <a:off x="2631783" y="2054075"/>
              <a:ext cx="8273907" cy="434380"/>
            </a:xfrm>
            <a:prstGeom prst="rect">
              <a:avLst/>
            </a:prstGeom>
          </p:spPr>
        </p:pic>
        <p:grpSp>
          <p:nvGrpSpPr>
            <p:cNvPr id="10" name="Group 10"/>
            <p:cNvGrpSpPr/>
            <p:nvPr/>
          </p:nvGrpSpPr>
          <p:grpSpPr>
            <a:xfrm>
              <a:off x="2783302" y="219553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10" r="-10"/>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4814040"/>
            <a:ext cx="6071083" cy="29578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This is the first stage of the game. Four players will be put into a maze. The goal is to escape the maze, by analyzing hints from the surrounding. Players who won't be able to escape the maze will be eliminated.</a:t>
            </a:r>
          </a:p>
        </p:txBody>
      </p:sp>
      <p:sp>
        <p:nvSpPr>
          <p:cNvPr id="11" name="TextBox 11"/>
          <p:cNvSpPr txBox="1"/>
          <p:nvPr/>
        </p:nvSpPr>
        <p:spPr>
          <a:xfrm>
            <a:off x="1901591" y="3239030"/>
            <a:ext cx="6071083" cy="86639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The Maze Escape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16680" r="-16680"/>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5061690"/>
            <a:ext cx="6071083" cy="24625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It is the second stage of the game. Players will have to cross a bridge made of glass panels. Task is to make a way safely across the bridge, choosing from the left or right panel at each step.</a:t>
            </a:r>
          </a:p>
        </p:txBody>
      </p:sp>
      <p:sp>
        <p:nvSpPr>
          <p:cNvPr id="11" name="TextBox 11"/>
          <p:cNvSpPr txBox="1"/>
          <p:nvPr/>
        </p:nvSpPr>
        <p:spPr>
          <a:xfrm>
            <a:off x="1901591" y="2804690"/>
            <a:ext cx="6071083" cy="173507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Glass Stepping Stones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96278" y="782929"/>
            <a:ext cx="664844" cy="664013"/>
          </a:xfrm>
          <a:prstGeom prst="rect">
            <a:avLst/>
          </a:prstGeom>
        </p:spPr>
      </p:pic>
      <p:pic>
        <p:nvPicPr>
          <p:cNvPr id="3" name="Picture 3"/>
          <p:cNvPicPr>
            <a:picLocks noChangeAspect="1"/>
          </p:cNvPicPr>
          <p:nvPr/>
        </p:nvPicPr>
        <p:blipFill>
          <a:blip r:embed="rId3"/>
          <a:srcRect/>
          <a:stretch>
            <a:fillRect/>
          </a:stretch>
        </p:blipFill>
        <p:spPr>
          <a:xfrm>
            <a:off x="696278" y="8926293"/>
            <a:ext cx="664844" cy="664013"/>
          </a:xfrm>
          <a:prstGeom prst="rect">
            <a:avLst/>
          </a:prstGeom>
        </p:spPr>
      </p:pic>
      <p:pic>
        <p:nvPicPr>
          <p:cNvPr id="4" name="Picture 4"/>
          <p:cNvPicPr>
            <a:picLocks noChangeAspect="1"/>
          </p:cNvPicPr>
          <p:nvPr/>
        </p:nvPicPr>
        <p:blipFill>
          <a:blip r:embed="rId3"/>
          <a:srcRect/>
          <a:stretch>
            <a:fillRect/>
          </a:stretch>
        </p:blipFill>
        <p:spPr>
          <a:xfrm>
            <a:off x="16926878" y="782929"/>
            <a:ext cx="664844" cy="664013"/>
          </a:xfrm>
          <a:prstGeom prst="rect">
            <a:avLst/>
          </a:prstGeom>
        </p:spPr>
      </p:pic>
      <p:pic>
        <p:nvPicPr>
          <p:cNvPr id="5" name="Picture 5"/>
          <p:cNvPicPr>
            <a:picLocks noChangeAspect="1"/>
          </p:cNvPicPr>
          <p:nvPr/>
        </p:nvPicPr>
        <p:blipFill>
          <a:blip r:embed="rId3"/>
          <a:srcRect/>
          <a:stretch>
            <a:fillRect/>
          </a:stretch>
        </p:blipFill>
        <p:spPr>
          <a:xfrm>
            <a:off x="16926878" y="8926293"/>
            <a:ext cx="664844" cy="664013"/>
          </a:xfrm>
          <a:prstGeom prst="rect">
            <a:avLst/>
          </a:prstGeom>
        </p:spPr>
      </p:pic>
      <p:pic>
        <p:nvPicPr>
          <p:cNvPr id="6" name="Picture 6"/>
          <p:cNvPicPr>
            <a:picLocks noChangeAspect="1"/>
          </p:cNvPicPr>
          <p:nvPr/>
        </p:nvPicPr>
        <p:blipFill>
          <a:blip r:embed="rId4"/>
          <a:srcRect/>
          <a:stretch>
            <a:fillRect/>
          </a:stretch>
        </p:blipFill>
        <p:spPr>
          <a:xfrm>
            <a:off x="10240534" y="1930900"/>
            <a:ext cx="6433243" cy="6425201"/>
          </a:xfrm>
          <a:prstGeom prst="rect">
            <a:avLst/>
          </a:prstGeom>
        </p:spPr>
      </p:pic>
      <p:grpSp>
        <p:nvGrpSpPr>
          <p:cNvPr id="7" name="Group 7"/>
          <p:cNvGrpSpPr>
            <a:grpSpLocks noChangeAspect="1"/>
          </p:cNvGrpSpPr>
          <p:nvPr/>
        </p:nvGrpSpPr>
        <p:grpSpPr>
          <a:xfrm>
            <a:off x="10888424" y="2574769"/>
            <a:ext cx="5137462" cy="5137462"/>
            <a:chOff x="0" y="0"/>
            <a:chExt cx="6350000" cy="6350000"/>
          </a:xfrm>
        </p:grpSpPr>
        <p:sp>
          <p:nvSpPr>
            <p:cNvPr id="8" name="Freeform 8"/>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38906" r="-38906"/>
              </a:stretch>
            </a:blipFill>
          </p:spPr>
        </p:sp>
      </p:grpSp>
      <p:pic>
        <p:nvPicPr>
          <p:cNvPr id="9" name="Picture 9"/>
          <p:cNvPicPr>
            <a:picLocks noChangeAspect="1"/>
          </p:cNvPicPr>
          <p:nvPr/>
        </p:nvPicPr>
        <p:blipFill>
          <a:blip r:embed="rId6"/>
          <a:srcRect t="12799" b="12799"/>
          <a:stretch>
            <a:fillRect/>
          </a:stretch>
        </p:blipFill>
        <p:spPr>
          <a:xfrm rot="-5400000">
            <a:off x="6183056" y="5027845"/>
            <a:ext cx="5921888" cy="231311"/>
          </a:xfrm>
          <a:prstGeom prst="rect">
            <a:avLst/>
          </a:prstGeom>
        </p:spPr>
      </p:pic>
      <p:sp>
        <p:nvSpPr>
          <p:cNvPr id="10" name="TextBox 10"/>
          <p:cNvSpPr txBox="1"/>
          <p:nvPr/>
        </p:nvSpPr>
        <p:spPr>
          <a:xfrm>
            <a:off x="1901591" y="5061690"/>
            <a:ext cx="6071083" cy="2462530"/>
          </a:xfrm>
          <a:prstGeom prst="rect">
            <a:avLst/>
          </a:prstGeom>
        </p:spPr>
        <p:txBody>
          <a:bodyPr lIns="0" tIns="0" rIns="0" bIns="0" rtlCol="0" anchor="t">
            <a:spAutoFit/>
          </a:bodyPr>
          <a:lstStyle/>
          <a:p>
            <a:pPr algn="l">
              <a:lnSpc>
                <a:spcPts val="3919"/>
              </a:lnSpc>
            </a:pPr>
            <a:r>
              <a:rPr lang="en-US" sz="2799">
                <a:solidFill>
                  <a:srgbClr val="BBBBBB"/>
                </a:solidFill>
                <a:latin typeface="HK Grotesk Light"/>
              </a:rPr>
              <a:t>It is the final stage of the game. Players will have to play a simple game of rock, paper, scissors. Those who lose are eliminated. Winner of this stage wins the game.</a:t>
            </a:r>
          </a:p>
        </p:txBody>
      </p:sp>
      <p:sp>
        <p:nvSpPr>
          <p:cNvPr id="11" name="TextBox 11"/>
          <p:cNvSpPr txBox="1"/>
          <p:nvPr/>
        </p:nvSpPr>
        <p:spPr>
          <a:xfrm>
            <a:off x="1901591" y="2804690"/>
            <a:ext cx="6071083" cy="1735074"/>
          </a:xfrm>
          <a:prstGeom prst="rect">
            <a:avLst/>
          </a:prstGeom>
        </p:spPr>
        <p:txBody>
          <a:bodyPr lIns="0" tIns="0" rIns="0" bIns="0" rtlCol="0" anchor="t">
            <a:spAutoFit/>
          </a:bodyPr>
          <a:lstStyle/>
          <a:p>
            <a:pPr>
              <a:lnSpc>
                <a:spcPts val="6888"/>
              </a:lnSpc>
            </a:pPr>
            <a:r>
              <a:rPr lang="en-US" sz="5600">
                <a:solidFill>
                  <a:srgbClr val="BBBBBB"/>
                </a:solidFill>
                <a:latin typeface="HK Grotesk Medium"/>
              </a:rPr>
              <a:t>Rock, Paper, Scissors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79" t="8955" r="1852" b="9328"/>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761085" y="755993"/>
            <a:ext cx="600037" cy="599287"/>
          </a:xfrm>
          <a:prstGeom prst="rect">
            <a:avLst/>
          </a:prstGeom>
        </p:spPr>
      </p:pic>
      <p:pic>
        <p:nvPicPr>
          <p:cNvPr id="4" name="Picture 4"/>
          <p:cNvPicPr>
            <a:picLocks noChangeAspect="1"/>
          </p:cNvPicPr>
          <p:nvPr/>
        </p:nvPicPr>
        <p:blipFill>
          <a:blip r:embed="rId4"/>
          <a:srcRect/>
          <a:stretch>
            <a:fillRect/>
          </a:stretch>
        </p:blipFill>
        <p:spPr>
          <a:xfrm>
            <a:off x="16926878" y="755993"/>
            <a:ext cx="600037" cy="599287"/>
          </a:xfrm>
          <a:prstGeom prst="rect">
            <a:avLst/>
          </a:prstGeom>
        </p:spPr>
      </p:pic>
      <p:pic>
        <p:nvPicPr>
          <p:cNvPr id="5" name="Picture 5"/>
          <p:cNvPicPr>
            <a:picLocks noChangeAspect="1"/>
          </p:cNvPicPr>
          <p:nvPr/>
        </p:nvPicPr>
        <p:blipFill>
          <a:blip r:embed="rId4"/>
          <a:srcRect/>
          <a:stretch>
            <a:fillRect/>
          </a:stretch>
        </p:blipFill>
        <p:spPr>
          <a:xfrm>
            <a:off x="16926878" y="8899357"/>
            <a:ext cx="600037" cy="599287"/>
          </a:xfrm>
          <a:prstGeom prst="rect">
            <a:avLst/>
          </a:prstGeom>
        </p:spPr>
      </p:pic>
      <p:pic>
        <p:nvPicPr>
          <p:cNvPr id="6" name="Picture 6"/>
          <p:cNvPicPr>
            <a:picLocks noChangeAspect="1"/>
          </p:cNvPicPr>
          <p:nvPr/>
        </p:nvPicPr>
        <p:blipFill>
          <a:blip r:embed="rId4"/>
          <a:srcRect/>
          <a:stretch>
            <a:fillRect/>
          </a:stretch>
        </p:blipFill>
        <p:spPr>
          <a:xfrm>
            <a:off x="761085" y="8931720"/>
            <a:ext cx="600037" cy="599287"/>
          </a:xfrm>
          <a:prstGeom prst="rect">
            <a:avLst/>
          </a:prstGeom>
        </p:spPr>
      </p:pic>
      <p:grpSp>
        <p:nvGrpSpPr>
          <p:cNvPr id="7" name="Group 7"/>
          <p:cNvGrpSpPr/>
          <p:nvPr/>
        </p:nvGrpSpPr>
        <p:grpSpPr>
          <a:xfrm>
            <a:off x="4067448" y="4008399"/>
            <a:ext cx="10153105" cy="2841701"/>
            <a:chOff x="0" y="0"/>
            <a:chExt cx="13537473" cy="3788935"/>
          </a:xfrm>
        </p:grpSpPr>
        <p:sp>
          <p:nvSpPr>
            <p:cNvPr id="8" name="TextBox 8"/>
            <p:cNvSpPr txBox="1"/>
            <p:nvPr/>
          </p:nvSpPr>
          <p:spPr>
            <a:xfrm>
              <a:off x="0" y="0"/>
              <a:ext cx="13537473" cy="2600960"/>
            </a:xfrm>
            <a:prstGeom prst="rect">
              <a:avLst/>
            </a:prstGeom>
          </p:spPr>
          <p:txBody>
            <a:bodyPr lIns="0" tIns="0" rIns="0" bIns="0" rtlCol="0" anchor="t">
              <a:spAutoFit/>
            </a:bodyPr>
            <a:lstStyle/>
            <a:p>
              <a:pPr marL="0" lvl="0" indent="0" algn="ctr">
                <a:lnSpc>
                  <a:spcPts val="7679"/>
                </a:lnSpc>
                <a:spcBef>
                  <a:spcPct val="0"/>
                </a:spcBef>
              </a:pPr>
              <a:r>
                <a:rPr lang="en-US" sz="6399">
                  <a:solidFill>
                    <a:srgbClr val="BBBBBB"/>
                  </a:solidFill>
                  <a:latin typeface="HK Grotesk Medium"/>
                </a:rPr>
                <a:t>Why 'Another Squid Game'?</a:t>
              </a:r>
            </a:p>
          </p:txBody>
        </p:sp>
        <p:pic>
          <p:nvPicPr>
            <p:cNvPr id="9" name="Picture 9"/>
            <p:cNvPicPr>
              <a:picLocks noChangeAspect="1"/>
            </p:cNvPicPr>
            <p:nvPr/>
          </p:nvPicPr>
          <p:blipFill>
            <a:blip r:embed="rId5"/>
            <a:srcRect/>
            <a:stretch>
              <a:fillRect/>
            </a:stretch>
          </p:blipFill>
          <p:spPr>
            <a:xfrm>
              <a:off x="2631783" y="3354555"/>
              <a:ext cx="8273907" cy="434380"/>
            </a:xfrm>
            <a:prstGeom prst="rect">
              <a:avLst/>
            </a:prstGeom>
          </p:spPr>
        </p:pic>
        <p:grpSp>
          <p:nvGrpSpPr>
            <p:cNvPr id="10" name="Group 10"/>
            <p:cNvGrpSpPr/>
            <p:nvPr/>
          </p:nvGrpSpPr>
          <p:grpSpPr>
            <a:xfrm>
              <a:off x="2783302" y="3496017"/>
              <a:ext cx="7970870" cy="155103"/>
              <a:chOff x="0" y="0"/>
              <a:chExt cx="26628604" cy="518160"/>
            </a:xfrm>
          </p:grpSpPr>
          <p:sp>
            <p:nvSpPr>
              <p:cNvPr id="11" name="Freeform 11"/>
              <p:cNvSpPr/>
              <p:nvPr/>
            </p:nvSpPr>
            <p:spPr>
              <a:xfrm>
                <a:off x="6350" y="6350"/>
                <a:ext cx="26615904" cy="505460"/>
              </a:xfrm>
              <a:custGeom>
                <a:avLst/>
                <a:gdLst/>
                <a:ahLst/>
                <a:cxnLst/>
                <a:rect l="l" t="t" r="r" b="b"/>
                <a:pathLst>
                  <a:path w="26615904" h="505460">
                    <a:moveTo>
                      <a:pt x="252730" y="0"/>
                    </a:moveTo>
                    <a:lnTo>
                      <a:pt x="26363175" y="0"/>
                    </a:lnTo>
                    <a:cubicBezTo>
                      <a:pt x="26502875" y="0"/>
                      <a:pt x="26615904" y="113030"/>
                      <a:pt x="26615904" y="252730"/>
                    </a:cubicBezTo>
                    <a:cubicBezTo>
                      <a:pt x="26615904" y="392430"/>
                      <a:pt x="26502875" y="505460"/>
                      <a:pt x="26363175" y="505460"/>
                    </a:cubicBezTo>
                    <a:lnTo>
                      <a:pt x="252730" y="505460"/>
                    </a:lnTo>
                    <a:cubicBezTo>
                      <a:pt x="113030" y="505460"/>
                      <a:pt x="0" y="392430"/>
                      <a:pt x="0" y="252730"/>
                    </a:cubicBezTo>
                    <a:cubicBezTo>
                      <a:pt x="0" y="113030"/>
                      <a:pt x="113030" y="0"/>
                      <a:pt x="252730" y="0"/>
                    </a:cubicBezTo>
                    <a:close/>
                  </a:path>
                </a:pathLst>
              </a:custGeom>
              <a:solidFill>
                <a:srgbClr val="419F65"/>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2804</Words>
  <Application>Microsoft Office PowerPoint</Application>
  <PresentationFormat>Custom</PresentationFormat>
  <Paragraphs>325</Paragraphs>
  <Slides>40</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HK Grotesk Medium</vt:lpstr>
      <vt:lpstr>HK Grotesk Medium Italics</vt:lpstr>
      <vt:lpstr>Arial</vt:lpstr>
      <vt:lpstr>Calibri</vt:lpstr>
      <vt:lpstr>HK Grotesk Medium Bold</vt:lpstr>
      <vt:lpstr>HK Grotesk Light</vt:lpstr>
      <vt:lpstr>HK Grotesk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Programming - 1</dc:title>
  <dc:creator>asus</dc:creator>
  <cp:lastModifiedBy>Vedant Naik (CMP - Student)</cp:lastModifiedBy>
  <cp:revision>4</cp:revision>
  <dcterms:created xsi:type="dcterms:W3CDTF">2006-08-16T00:00:00Z</dcterms:created>
  <dcterms:modified xsi:type="dcterms:W3CDTF">2021-11-21T14:17:31Z</dcterms:modified>
  <dc:identifier>DAEuSw18dtw</dc:identifier>
</cp:coreProperties>
</file>